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aniel Gomez" initials="DG" lastIdx="1" clrIdx="6">
    <p:extLst>
      <p:ext uri="{19B8F6BF-5375-455C-9EA6-DF929625EA0E}">
        <p15:presenceInfo xmlns:p15="http://schemas.microsoft.com/office/powerpoint/2012/main" userId="d6e860a23d03ba04"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02" d="100"/>
          <a:sy n="102" d="100"/>
        </p:scale>
        <p:origin x="119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for each algorithm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KNN</c:v>
                </c:pt>
              </c:strCache>
            </c:strRef>
          </c:tx>
          <c:spPr>
            <a:solidFill>
              <a:schemeClr val="accent1"/>
            </a:solidFill>
            <a:ln>
              <a:noFill/>
            </a:ln>
            <a:effectLst/>
          </c:spPr>
          <c:invertIfNegative val="0"/>
          <c:dLbls>
            <c:dLbl>
              <c:idx val="0"/>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466E-499C-B8C0-0059C0DAC05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Algorithm</c:v>
                </c:pt>
              </c:strCache>
            </c:strRef>
          </c:cat>
          <c:val>
            <c:numRef>
              <c:f>Sheet1!$B$2</c:f>
              <c:numCache>
                <c:formatCode>General</c:formatCode>
                <c:ptCount val="1"/>
                <c:pt idx="0">
                  <c:v>0.84821428571428503</c:v>
                </c:pt>
              </c:numCache>
            </c:numRef>
          </c:val>
          <c:extLst>
            <c:ext xmlns:c16="http://schemas.microsoft.com/office/drawing/2014/chart" uri="{C3380CC4-5D6E-409C-BE32-E72D297353CC}">
              <c16:uniqueId val="{00000000-466E-499C-B8C0-0059C0DAC056}"/>
            </c:ext>
          </c:extLst>
        </c:ser>
        <c:ser>
          <c:idx val="1"/>
          <c:order val="1"/>
          <c:tx>
            <c:strRef>
              <c:f>Sheet1!$C$1</c:f>
              <c:strCache>
                <c:ptCount val="1"/>
                <c:pt idx="0">
                  <c:v>Tree</c:v>
                </c:pt>
              </c:strCache>
            </c:strRef>
          </c:tx>
          <c:spPr>
            <a:solidFill>
              <a:schemeClr val="accent2"/>
            </a:solidFill>
            <a:ln>
              <a:noFill/>
            </a:ln>
            <a:effectLst/>
          </c:spPr>
          <c:invertIfNegative val="0"/>
          <c:dLbls>
            <c:dLbl>
              <c:idx val="0"/>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5-466E-499C-B8C0-0059C0DAC05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Algorithm</c:v>
                </c:pt>
              </c:strCache>
            </c:strRef>
          </c:cat>
          <c:val>
            <c:numRef>
              <c:f>Sheet1!$C$2</c:f>
              <c:numCache>
                <c:formatCode>General</c:formatCode>
                <c:ptCount val="1"/>
                <c:pt idx="0">
                  <c:v>0.875</c:v>
                </c:pt>
              </c:numCache>
            </c:numRef>
          </c:val>
          <c:extLst>
            <c:ext xmlns:c16="http://schemas.microsoft.com/office/drawing/2014/chart" uri="{C3380CC4-5D6E-409C-BE32-E72D297353CC}">
              <c16:uniqueId val="{00000001-466E-499C-B8C0-0059C0DAC056}"/>
            </c:ext>
          </c:extLst>
        </c:ser>
        <c:ser>
          <c:idx val="2"/>
          <c:order val="2"/>
          <c:tx>
            <c:strRef>
              <c:f>Sheet1!$D$1</c:f>
              <c:strCache>
                <c:ptCount val="1"/>
                <c:pt idx="0">
                  <c:v>Logistic Regression</c:v>
                </c:pt>
              </c:strCache>
            </c:strRef>
          </c:tx>
          <c:spPr>
            <a:solidFill>
              <a:schemeClr val="accent3"/>
            </a:solidFill>
            <a:ln>
              <a:noFill/>
            </a:ln>
            <a:effectLst/>
          </c:spPr>
          <c:invertIfNegative val="0"/>
          <c:dLbls>
            <c:dLbl>
              <c:idx val="0"/>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466E-499C-B8C0-0059C0DAC05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Algorithm</c:v>
                </c:pt>
              </c:strCache>
            </c:strRef>
          </c:cat>
          <c:val>
            <c:numRef>
              <c:f>Sheet1!$D$2</c:f>
              <c:numCache>
                <c:formatCode>General</c:formatCode>
                <c:ptCount val="1"/>
                <c:pt idx="0">
                  <c:v>0.84642857142857097</c:v>
                </c:pt>
              </c:numCache>
            </c:numRef>
          </c:val>
          <c:extLst>
            <c:ext xmlns:c16="http://schemas.microsoft.com/office/drawing/2014/chart" uri="{C3380CC4-5D6E-409C-BE32-E72D297353CC}">
              <c16:uniqueId val="{00000002-466E-499C-B8C0-0059C0DAC056}"/>
            </c:ext>
          </c:extLst>
        </c:ser>
        <c:dLbls>
          <c:showLegendKey val="0"/>
          <c:showVal val="0"/>
          <c:showCatName val="0"/>
          <c:showSerName val="0"/>
          <c:showPercent val="0"/>
          <c:showBubbleSize val="0"/>
        </c:dLbls>
        <c:gapWidth val="150"/>
        <c:axId val="797603880"/>
        <c:axId val="797604208"/>
      </c:barChart>
      <c:catAx>
        <c:axId val="797603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604208"/>
        <c:crosses val="autoZero"/>
        <c:auto val="1"/>
        <c:lblAlgn val="ctr"/>
        <c:lblOffset val="100"/>
        <c:noMultiLvlLbl val="0"/>
      </c:catAx>
      <c:valAx>
        <c:axId val="797604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603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3F79EE-997F-432D-B000-194209F3583B}" type="doc">
      <dgm:prSet loTypeId="urn:microsoft.com/office/officeart/2005/8/layout/process1" loCatId="process" qsTypeId="urn:microsoft.com/office/officeart/2005/8/quickstyle/simple1" qsCatId="simple" csTypeId="urn:microsoft.com/office/officeart/2005/8/colors/accent1_2" csCatId="accent1" phldr="1"/>
      <dgm:spPr/>
    </dgm:pt>
    <dgm:pt modelId="{E3B0396D-CE7D-45CE-A6AA-9D528065E27F}">
      <dgm:prSet phldrT="[Text]"/>
      <dgm:spPr/>
      <dgm:t>
        <a:bodyPr/>
        <a:lstStyle/>
        <a:p>
          <a:r>
            <a:rPr lang="en-US" dirty="0"/>
            <a:t>SpaceX Rest API</a:t>
          </a:r>
        </a:p>
      </dgm:t>
    </dgm:pt>
    <dgm:pt modelId="{5592AAE6-DA97-4615-94D2-00B77DBB8164}" type="parTrans" cxnId="{6C12FEF5-F7E9-4EC5-93D7-3FECF045DDB1}">
      <dgm:prSet/>
      <dgm:spPr/>
      <dgm:t>
        <a:bodyPr/>
        <a:lstStyle/>
        <a:p>
          <a:endParaRPr lang="en-US"/>
        </a:p>
      </dgm:t>
    </dgm:pt>
    <dgm:pt modelId="{A74937B3-4E46-4D61-A8E7-F67AB8969F09}" type="sibTrans" cxnId="{6C12FEF5-F7E9-4EC5-93D7-3FECF045DDB1}">
      <dgm:prSet/>
      <dgm:spPr/>
      <dgm:t>
        <a:bodyPr/>
        <a:lstStyle/>
        <a:p>
          <a:endParaRPr lang="en-US"/>
        </a:p>
      </dgm:t>
    </dgm:pt>
    <dgm:pt modelId="{F7952600-B2A7-438B-8852-5743F3161C32}">
      <dgm:prSet phldrT="[Text]"/>
      <dgm:spPr/>
      <dgm:t>
        <a:bodyPr/>
        <a:lstStyle/>
        <a:p>
          <a:r>
            <a:rPr lang="en-US" dirty="0"/>
            <a:t>API Returns SpaceX data in .JSON file format</a:t>
          </a:r>
        </a:p>
      </dgm:t>
    </dgm:pt>
    <dgm:pt modelId="{90158FFE-D384-4598-93DE-8EBA61C13B47}" type="parTrans" cxnId="{D790FAC3-FA5B-4CBF-A28C-A732A97E8A27}">
      <dgm:prSet/>
      <dgm:spPr/>
      <dgm:t>
        <a:bodyPr/>
        <a:lstStyle/>
        <a:p>
          <a:endParaRPr lang="en-US"/>
        </a:p>
      </dgm:t>
    </dgm:pt>
    <dgm:pt modelId="{8C6D3155-09BF-4199-B21B-A075F1C4A04A}" type="sibTrans" cxnId="{D790FAC3-FA5B-4CBF-A28C-A732A97E8A27}">
      <dgm:prSet/>
      <dgm:spPr/>
      <dgm:t>
        <a:bodyPr/>
        <a:lstStyle/>
        <a:p>
          <a:endParaRPr lang="en-US"/>
        </a:p>
      </dgm:t>
    </dgm:pt>
    <dgm:pt modelId="{AAA0E9C0-B886-41ED-8322-DC69438D54CA}">
      <dgm:prSet phldrT="[Text]"/>
      <dgm:spPr/>
      <dgm:t>
        <a:bodyPr/>
        <a:lstStyle/>
        <a:p>
          <a:r>
            <a:rPr lang="en-US" dirty="0"/>
            <a:t>Data is normalized into a flat data file such as .csv</a:t>
          </a:r>
        </a:p>
      </dgm:t>
    </dgm:pt>
    <dgm:pt modelId="{EB9A47F5-C716-425D-97B6-0585F26EA695}" type="parTrans" cxnId="{39B719C6-5690-4266-A8E2-E2437C7F1D8A}">
      <dgm:prSet/>
      <dgm:spPr/>
      <dgm:t>
        <a:bodyPr/>
        <a:lstStyle/>
        <a:p>
          <a:endParaRPr lang="en-US"/>
        </a:p>
      </dgm:t>
    </dgm:pt>
    <dgm:pt modelId="{C84E49D3-E68A-42AE-A15E-02607BFEC5B5}" type="sibTrans" cxnId="{39B719C6-5690-4266-A8E2-E2437C7F1D8A}">
      <dgm:prSet/>
      <dgm:spPr/>
      <dgm:t>
        <a:bodyPr/>
        <a:lstStyle/>
        <a:p>
          <a:endParaRPr lang="en-US"/>
        </a:p>
      </dgm:t>
    </dgm:pt>
    <dgm:pt modelId="{5A6B65D3-2916-48D6-B8B8-9C56A53D59B1}" type="pres">
      <dgm:prSet presAssocID="{4B3F79EE-997F-432D-B000-194209F3583B}" presName="Name0" presStyleCnt="0">
        <dgm:presLayoutVars>
          <dgm:dir/>
          <dgm:resizeHandles val="exact"/>
        </dgm:presLayoutVars>
      </dgm:prSet>
      <dgm:spPr/>
    </dgm:pt>
    <dgm:pt modelId="{233DBB96-53AC-46A6-B660-7202DD5F9B94}" type="pres">
      <dgm:prSet presAssocID="{E3B0396D-CE7D-45CE-A6AA-9D528065E27F}" presName="node" presStyleLbl="node1" presStyleIdx="0" presStyleCnt="3">
        <dgm:presLayoutVars>
          <dgm:bulletEnabled val="1"/>
        </dgm:presLayoutVars>
      </dgm:prSet>
      <dgm:spPr/>
    </dgm:pt>
    <dgm:pt modelId="{08DA5564-49F2-4FA3-B9FC-BDA02E471872}" type="pres">
      <dgm:prSet presAssocID="{A74937B3-4E46-4D61-A8E7-F67AB8969F09}" presName="sibTrans" presStyleLbl="sibTrans2D1" presStyleIdx="0" presStyleCnt="2"/>
      <dgm:spPr/>
    </dgm:pt>
    <dgm:pt modelId="{6CFD50AD-7E53-4EFC-859C-1C47D4AC89D1}" type="pres">
      <dgm:prSet presAssocID="{A74937B3-4E46-4D61-A8E7-F67AB8969F09}" presName="connectorText" presStyleLbl="sibTrans2D1" presStyleIdx="0" presStyleCnt="2"/>
      <dgm:spPr/>
    </dgm:pt>
    <dgm:pt modelId="{282C3886-959D-4448-BC77-9A6BCD5F0705}" type="pres">
      <dgm:prSet presAssocID="{F7952600-B2A7-438B-8852-5743F3161C32}" presName="node" presStyleLbl="node1" presStyleIdx="1" presStyleCnt="3">
        <dgm:presLayoutVars>
          <dgm:bulletEnabled val="1"/>
        </dgm:presLayoutVars>
      </dgm:prSet>
      <dgm:spPr/>
    </dgm:pt>
    <dgm:pt modelId="{063C077C-3975-4BEE-B3AF-5AE9ECF069DC}" type="pres">
      <dgm:prSet presAssocID="{8C6D3155-09BF-4199-B21B-A075F1C4A04A}" presName="sibTrans" presStyleLbl="sibTrans2D1" presStyleIdx="1" presStyleCnt="2"/>
      <dgm:spPr/>
    </dgm:pt>
    <dgm:pt modelId="{B274E687-B3A6-4FA9-9BC2-7710B6CD163B}" type="pres">
      <dgm:prSet presAssocID="{8C6D3155-09BF-4199-B21B-A075F1C4A04A}" presName="connectorText" presStyleLbl="sibTrans2D1" presStyleIdx="1" presStyleCnt="2"/>
      <dgm:spPr/>
    </dgm:pt>
    <dgm:pt modelId="{EADEBB17-46AB-4741-A2D1-48C49DD818E9}" type="pres">
      <dgm:prSet presAssocID="{AAA0E9C0-B886-41ED-8322-DC69438D54CA}" presName="node" presStyleLbl="node1" presStyleIdx="2" presStyleCnt="3">
        <dgm:presLayoutVars>
          <dgm:bulletEnabled val="1"/>
        </dgm:presLayoutVars>
      </dgm:prSet>
      <dgm:spPr/>
    </dgm:pt>
  </dgm:ptLst>
  <dgm:cxnLst>
    <dgm:cxn modelId="{9F411111-5143-4627-AB2F-054945A1B7B4}" type="presOf" srcId="{E3B0396D-CE7D-45CE-A6AA-9D528065E27F}" destId="{233DBB96-53AC-46A6-B660-7202DD5F9B94}" srcOrd="0" destOrd="0" presId="urn:microsoft.com/office/officeart/2005/8/layout/process1"/>
    <dgm:cxn modelId="{1E2ADD38-39D9-49AF-BD44-F79562C06485}" type="presOf" srcId="{4B3F79EE-997F-432D-B000-194209F3583B}" destId="{5A6B65D3-2916-48D6-B8B8-9C56A53D59B1}" srcOrd="0" destOrd="0" presId="urn:microsoft.com/office/officeart/2005/8/layout/process1"/>
    <dgm:cxn modelId="{42C94A4D-F63B-4DAA-8A2F-6A6E0FA1E054}" type="presOf" srcId="{8C6D3155-09BF-4199-B21B-A075F1C4A04A}" destId="{063C077C-3975-4BEE-B3AF-5AE9ECF069DC}" srcOrd="0" destOrd="0" presId="urn:microsoft.com/office/officeart/2005/8/layout/process1"/>
    <dgm:cxn modelId="{D790FAC3-FA5B-4CBF-A28C-A732A97E8A27}" srcId="{4B3F79EE-997F-432D-B000-194209F3583B}" destId="{F7952600-B2A7-438B-8852-5743F3161C32}" srcOrd="1" destOrd="0" parTransId="{90158FFE-D384-4598-93DE-8EBA61C13B47}" sibTransId="{8C6D3155-09BF-4199-B21B-A075F1C4A04A}"/>
    <dgm:cxn modelId="{39B719C6-5690-4266-A8E2-E2437C7F1D8A}" srcId="{4B3F79EE-997F-432D-B000-194209F3583B}" destId="{AAA0E9C0-B886-41ED-8322-DC69438D54CA}" srcOrd="2" destOrd="0" parTransId="{EB9A47F5-C716-425D-97B6-0585F26EA695}" sibTransId="{C84E49D3-E68A-42AE-A15E-02607BFEC5B5}"/>
    <dgm:cxn modelId="{080CB9E2-1A7D-4373-800C-D2B1BBA4A38B}" type="presOf" srcId="{AAA0E9C0-B886-41ED-8322-DC69438D54CA}" destId="{EADEBB17-46AB-4741-A2D1-48C49DD818E9}" srcOrd="0" destOrd="0" presId="urn:microsoft.com/office/officeart/2005/8/layout/process1"/>
    <dgm:cxn modelId="{53D261EC-015A-4E9A-B1AF-189A0781E817}" type="presOf" srcId="{8C6D3155-09BF-4199-B21B-A075F1C4A04A}" destId="{B274E687-B3A6-4FA9-9BC2-7710B6CD163B}" srcOrd="1" destOrd="0" presId="urn:microsoft.com/office/officeart/2005/8/layout/process1"/>
    <dgm:cxn modelId="{C36A72EC-F1BC-4F75-8165-2590EDACB929}" type="presOf" srcId="{A74937B3-4E46-4D61-A8E7-F67AB8969F09}" destId="{6CFD50AD-7E53-4EFC-859C-1C47D4AC89D1}" srcOrd="1" destOrd="0" presId="urn:microsoft.com/office/officeart/2005/8/layout/process1"/>
    <dgm:cxn modelId="{9695FEF0-661B-40AE-91EC-435DF5751E07}" type="presOf" srcId="{A74937B3-4E46-4D61-A8E7-F67AB8969F09}" destId="{08DA5564-49F2-4FA3-B9FC-BDA02E471872}" srcOrd="0" destOrd="0" presId="urn:microsoft.com/office/officeart/2005/8/layout/process1"/>
    <dgm:cxn modelId="{6C12FEF5-F7E9-4EC5-93D7-3FECF045DDB1}" srcId="{4B3F79EE-997F-432D-B000-194209F3583B}" destId="{E3B0396D-CE7D-45CE-A6AA-9D528065E27F}" srcOrd="0" destOrd="0" parTransId="{5592AAE6-DA97-4615-94D2-00B77DBB8164}" sibTransId="{A74937B3-4E46-4D61-A8E7-F67AB8969F09}"/>
    <dgm:cxn modelId="{FFC18DFB-DF85-4836-B8A9-DD253BFBBE51}" type="presOf" srcId="{F7952600-B2A7-438B-8852-5743F3161C32}" destId="{282C3886-959D-4448-BC77-9A6BCD5F0705}" srcOrd="0" destOrd="0" presId="urn:microsoft.com/office/officeart/2005/8/layout/process1"/>
    <dgm:cxn modelId="{8BD2511E-EA5E-4AF8-BD05-205385469FBD}" type="presParOf" srcId="{5A6B65D3-2916-48D6-B8B8-9C56A53D59B1}" destId="{233DBB96-53AC-46A6-B660-7202DD5F9B94}" srcOrd="0" destOrd="0" presId="urn:microsoft.com/office/officeart/2005/8/layout/process1"/>
    <dgm:cxn modelId="{07BCFF54-DFB4-4DF0-BEED-CF7B92B92CD4}" type="presParOf" srcId="{5A6B65D3-2916-48D6-B8B8-9C56A53D59B1}" destId="{08DA5564-49F2-4FA3-B9FC-BDA02E471872}" srcOrd="1" destOrd="0" presId="urn:microsoft.com/office/officeart/2005/8/layout/process1"/>
    <dgm:cxn modelId="{949F10E9-7338-4D78-8F31-99B1E97F758E}" type="presParOf" srcId="{08DA5564-49F2-4FA3-B9FC-BDA02E471872}" destId="{6CFD50AD-7E53-4EFC-859C-1C47D4AC89D1}" srcOrd="0" destOrd="0" presId="urn:microsoft.com/office/officeart/2005/8/layout/process1"/>
    <dgm:cxn modelId="{1189227D-1FA0-4E6F-B999-30C210EEEBD6}" type="presParOf" srcId="{5A6B65D3-2916-48D6-B8B8-9C56A53D59B1}" destId="{282C3886-959D-4448-BC77-9A6BCD5F0705}" srcOrd="2" destOrd="0" presId="urn:microsoft.com/office/officeart/2005/8/layout/process1"/>
    <dgm:cxn modelId="{9F69FE41-628E-4797-8646-99BC3C088875}" type="presParOf" srcId="{5A6B65D3-2916-48D6-B8B8-9C56A53D59B1}" destId="{063C077C-3975-4BEE-B3AF-5AE9ECF069DC}" srcOrd="3" destOrd="0" presId="urn:microsoft.com/office/officeart/2005/8/layout/process1"/>
    <dgm:cxn modelId="{027CF9D4-EC49-43AD-92DE-FA5DFA3D531B}" type="presParOf" srcId="{063C077C-3975-4BEE-B3AF-5AE9ECF069DC}" destId="{B274E687-B3A6-4FA9-9BC2-7710B6CD163B}" srcOrd="0" destOrd="0" presId="urn:microsoft.com/office/officeart/2005/8/layout/process1"/>
    <dgm:cxn modelId="{35DCC375-A786-4B4D-A917-46E3439CA101}" type="presParOf" srcId="{5A6B65D3-2916-48D6-B8B8-9C56A53D59B1}" destId="{EADEBB17-46AB-4741-A2D1-48C49DD818E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F54AA9-8BA9-4D58-B97C-3FBCC1F9414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51AC64F-DD5B-4D44-BBEE-BB900B6C0FFC}">
      <dgm:prSet phldrT="[Text]"/>
      <dgm:spPr/>
      <dgm:t>
        <a:bodyPr/>
        <a:lstStyle/>
        <a:p>
          <a:r>
            <a:rPr lang="en-US" dirty="0"/>
            <a:t>HTML Response from website</a:t>
          </a:r>
        </a:p>
      </dgm:t>
    </dgm:pt>
    <dgm:pt modelId="{98565952-8B2B-4F32-9DD5-2D56D846C584}" type="parTrans" cxnId="{03752742-8A9F-4D7F-82D6-65F8C46092C7}">
      <dgm:prSet/>
      <dgm:spPr/>
      <dgm:t>
        <a:bodyPr/>
        <a:lstStyle/>
        <a:p>
          <a:endParaRPr lang="en-US"/>
        </a:p>
      </dgm:t>
    </dgm:pt>
    <dgm:pt modelId="{2F68CD4D-E80F-4384-9A9E-77D9C13E23E9}" type="sibTrans" cxnId="{03752742-8A9F-4D7F-82D6-65F8C46092C7}">
      <dgm:prSet/>
      <dgm:spPr/>
      <dgm:t>
        <a:bodyPr/>
        <a:lstStyle/>
        <a:p>
          <a:endParaRPr lang="en-US"/>
        </a:p>
      </dgm:t>
    </dgm:pt>
    <dgm:pt modelId="{EC8DC771-8555-4726-80AE-2DC8FF0C0F58}">
      <dgm:prSet phldrT="[Text]"/>
      <dgm:spPr/>
      <dgm:t>
        <a:bodyPr/>
        <a:lstStyle/>
        <a:p>
          <a:r>
            <a:rPr lang="en-US" dirty="0"/>
            <a:t>Data extraction using beautiful soup</a:t>
          </a:r>
        </a:p>
      </dgm:t>
    </dgm:pt>
    <dgm:pt modelId="{4FE461FF-2C8E-4C51-A856-52FB98C05E6A}" type="parTrans" cxnId="{2AD17C8C-B60B-4D03-AAD7-FF9352288CFB}">
      <dgm:prSet/>
      <dgm:spPr/>
      <dgm:t>
        <a:bodyPr/>
        <a:lstStyle/>
        <a:p>
          <a:endParaRPr lang="en-US"/>
        </a:p>
      </dgm:t>
    </dgm:pt>
    <dgm:pt modelId="{D8EADD9C-DF6C-4267-9E1D-A1E2BF02FF74}" type="sibTrans" cxnId="{2AD17C8C-B60B-4D03-AAD7-FF9352288CFB}">
      <dgm:prSet/>
      <dgm:spPr/>
      <dgm:t>
        <a:bodyPr/>
        <a:lstStyle/>
        <a:p>
          <a:endParaRPr lang="en-US"/>
        </a:p>
      </dgm:t>
    </dgm:pt>
    <dgm:pt modelId="{2CFF7CE0-7446-486E-95D3-76E7461BA77B}">
      <dgm:prSet phldrT="[Text]"/>
      <dgm:spPr/>
      <dgm:t>
        <a:bodyPr/>
        <a:lstStyle/>
        <a:p>
          <a:r>
            <a:rPr lang="en-US" dirty="0"/>
            <a:t>Data is normalized into a flat data file such as .csv</a:t>
          </a:r>
        </a:p>
      </dgm:t>
    </dgm:pt>
    <dgm:pt modelId="{C4690EB1-B205-40A9-8933-76D94511714A}" type="parTrans" cxnId="{62642A25-A192-48FB-BAA4-B4FD642FAD3E}">
      <dgm:prSet/>
      <dgm:spPr/>
      <dgm:t>
        <a:bodyPr/>
        <a:lstStyle/>
        <a:p>
          <a:endParaRPr lang="en-US"/>
        </a:p>
      </dgm:t>
    </dgm:pt>
    <dgm:pt modelId="{580CCC16-F1E3-4483-86D9-D5BB8CA7021C}" type="sibTrans" cxnId="{62642A25-A192-48FB-BAA4-B4FD642FAD3E}">
      <dgm:prSet/>
      <dgm:spPr/>
      <dgm:t>
        <a:bodyPr/>
        <a:lstStyle/>
        <a:p>
          <a:endParaRPr lang="en-US"/>
        </a:p>
      </dgm:t>
    </dgm:pt>
    <dgm:pt modelId="{B079E1A7-FD39-4351-B2D3-CA5F834F4BFD}" type="pres">
      <dgm:prSet presAssocID="{92F54AA9-8BA9-4D58-B97C-3FBCC1F94149}" presName="rootnode" presStyleCnt="0">
        <dgm:presLayoutVars>
          <dgm:chMax/>
          <dgm:chPref/>
          <dgm:dir/>
          <dgm:animLvl val="lvl"/>
        </dgm:presLayoutVars>
      </dgm:prSet>
      <dgm:spPr/>
    </dgm:pt>
    <dgm:pt modelId="{64DECCBA-9BF7-4876-8133-1276C8CDBF38}" type="pres">
      <dgm:prSet presAssocID="{151AC64F-DD5B-4D44-BBEE-BB900B6C0FFC}" presName="composite" presStyleCnt="0"/>
      <dgm:spPr/>
    </dgm:pt>
    <dgm:pt modelId="{9EF4A0E8-E49D-4B12-8214-E85B86B4C001}" type="pres">
      <dgm:prSet presAssocID="{151AC64F-DD5B-4D44-BBEE-BB900B6C0FFC}" presName="bentUpArrow1" presStyleLbl="alignImgPlace1" presStyleIdx="0" presStyleCnt="2"/>
      <dgm:spPr/>
    </dgm:pt>
    <dgm:pt modelId="{12F4116A-90C9-4354-8C06-B59B2989FC3C}" type="pres">
      <dgm:prSet presAssocID="{151AC64F-DD5B-4D44-BBEE-BB900B6C0FFC}" presName="ParentText" presStyleLbl="node1" presStyleIdx="0" presStyleCnt="3">
        <dgm:presLayoutVars>
          <dgm:chMax val="1"/>
          <dgm:chPref val="1"/>
          <dgm:bulletEnabled val="1"/>
        </dgm:presLayoutVars>
      </dgm:prSet>
      <dgm:spPr/>
    </dgm:pt>
    <dgm:pt modelId="{9A8ECE64-D171-4640-A422-B40D4630ACEE}" type="pres">
      <dgm:prSet presAssocID="{151AC64F-DD5B-4D44-BBEE-BB900B6C0FFC}" presName="ChildText" presStyleLbl="revTx" presStyleIdx="0" presStyleCnt="2">
        <dgm:presLayoutVars>
          <dgm:chMax val="0"/>
          <dgm:chPref val="0"/>
          <dgm:bulletEnabled val="1"/>
        </dgm:presLayoutVars>
      </dgm:prSet>
      <dgm:spPr/>
    </dgm:pt>
    <dgm:pt modelId="{048BBFBF-76CA-4FA0-8DF4-BB4AF5B7D097}" type="pres">
      <dgm:prSet presAssocID="{2F68CD4D-E80F-4384-9A9E-77D9C13E23E9}" presName="sibTrans" presStyleCnt="0"/>
      <dgm:spPr/>
    </dgm:pt>
    <dgm:pt modelId="{78F50CDF-FF55-4F43-8383-0EC9A70C03FA}" type="pres">
      <dgm:prSet presAssocID="{EC8DC771-8555-4726-80AE-2DC8FF0C0F58}" presName="composite" presStyleCnt="0"/>
      <dgm:spPr/>
    </dgm:pt>
    <dgm:pt modelId="{1B46FFFF-04C7-4AEF-A645-066DC6411FEE}" type="pres">
      <dgm:prSet presAssocID="{EC8DC771-8555-4726-80AE-2DC8FF0C0F58}" presName="bentUpArrow1" presStyleLbl="alignImgPlace1" presStyleIdx="1" presStyleCnt="2"/>
      <dgm:spPr/>
    </dgm:pt>
    <dgm:pt modelId="{508EF095-0A29-46DC-9D13-5413A00B21CE}" type="pres">
      <dgm:prSet presAssocID="{EC8DC771-8555-4726-80AE-2DC8FF0C0F58}" presName="ParentText" presStyleLbl="node1" presStyleIdx="1" presStyleCnt="3">
        <dgm:presLayoutVars>
          <dgm:chMax val="1"/>
          <dgm:chPref val="1"/>
          <dgm:bulletEnabled val="1"/>
        </dgm:presLayoutVars>
      </dgm:prSet>
      <dgm:spPr/>
    </dgm:pt>
    <dgm:pt modelId="{10C7FB93-A4E0-4B6F-B697-771F873C5618}" type="pres">
      <dgm:prSet presAssocID="{EC8DC771-8555-4726-80AE-2DC8FF0C0F58}" presName="ChildText" presStyleLbl="revTx" presStyleIdx="1" presStyleCnt="2">
        <dgm:presLayoutVars>
          <dgm:chMax val="0"/>
          <dgm:chPref val="0"/>
          <dgm:bulletEnabled val="1"/>
        </dgm:presLayoutVars>
      </dgm:prSet>
      <dgm:spPr/>
    </dgm:pt>
    <dgm:pt modelId="{4725B31F-9CF7-43D3-B476-EA5200E0153B}" type="pres">
      <dgm:prSet presAssocID="{D8EADD9C-DF6C-4267-9E1D-A1E2BF02FF74}" presName="sibTrans" presStyleCnt="0"/>
      <dgm:spPr/>
    </dgm:pt>
    <dgm:pt modelId="{C46AB238-5CD9-48CE-9DD7-5DAFD8BBF88C}" type="pres">
      <dgm:prSet presAssocID="{2CFF7CE0-7446-486E-95D3-76E7461BA77B}" presName="composite" presStyleCnt="0"/>
      <dgm:spPr/>
    </dgm:pt>
    <dgm:pt modelId="{4625F4B1-F636-4B61-9AAE-CDB2C4393096}" type="pres">
      <dgm:prSet presAssocID="{2CFF7CE0-7446-486E-95D3-76E7461BA77B}" presName="ParentText" presStyleLbl="node1" presStyleIdx="2" presStyleCnt="3">
        <dgm:presLayoutVars>
          <dgm:chMax val="1"/>
          <dgm:chPref val="1"/>
          <dgm:bulletEnabled val="1"/>
        </dgm:presLayoutVars>
      </dgm:prSet>
      <dgm:spPr/>
    </dgm:pt>
  </dgm:ptLst>
  <dgm:cxnLst>
    <dgm:cxn modelId="{F258E806-B888-404C-8311-BD6C7C38D1EF}" type="presOf" srcId="{2CFF7CE0-7446-486E-95D3-76E7461BA77B}" destId="{4625F4B1-F636-4B61-9AAE-CDB2C4393096}" srcOrd="0" destOrd="0" presId="urn:microsoft.com/office/officeart/2005/8/layout/StepDownProcess"/>
    <dgm:cxn modelId="{62642A25-A192-48FB-BAA4-B4FD642FAD3E}" srcId="{92F54AA9-8BA9-4D58-B97C-3FBCC1F94149}" destId="{2CFF7CE0-7446-486E-95D3-76E7461BA77B}" srcOrd="2" destOrd="0" parTransId="{C4690EB1-B205-40A9-8933-76D94511714A}" sibTransId="{580CCC16-F1E3-4483-86D9-D5BB8CA7021C}"/>
    <dgm:cxn modelId="{03752742-8A9F-4D7F-82D6-65F8C46092C7}" srcId="{92F54AA9-8BA9-4D58-B97C-3FBCC1F94149}" destId="{151AC64F-DD5B-4D44-BBEE-BB900B6C0FFC}" srcOrd="0" destOrd="0" parTransId="{98565952-8B2B-4F32-9DD5-2D56D846C584}" sibTransId="{2F68CD4D-E80F-4384-9A9E-77D9C13E23E9}"/>
    <dgm:cxn modelId="{D772434F-E397-4458-86C7-EB62910AE702}" type="presOf" srcId="{EC8DC771-8555-4726-80AE-2DC8FF0C0F58}" destId="{508EF095-0A29-46DC-9D13-5413A00B21CE}" srcOrd="0" destOrd="0" presId="urn:microsoft.com/office/officeart/2005/8/layout/StepDownProcess"/>
    <dgm:cxn modelId="{365A0D7D-7171-4EB3-963E-B3BEB63F1150}" type="presOf" srcId="{92F54AA9-8BA9-4D58-B97C-3FBCC1F94149}" destId="{B079E1A7-FD39-4351-B2D3-CA5F834F4BFD}" srcOrd="0" destOrd="0" presId="urn:microsoft.com/office/officeart/2005/8/layout/StepDownProcess"/>
    <dgm:cxn modelId="{2AD17C8C-B60B-4D03-AAD7-FF9352288CFB}" srcId="{92F54AA9-8BA9-4D58-B97C-3FBCC1F94149}" destId="{EC8DC771-8555-4726-80AE-2DC8FF0C0F58}" srcOrd="1" destOrd="0" parTransId="{4FE461FF-2C8E-4C51-A856-52FB98C05E6A}" sibTransId="{D8EADD9C-DF6C-4267-9E1D-A1E2BF02FF74}"/>
    <dgm:cxn modelId="{D412DEE2-3591-417B-91AF-570782C62F75}" type="presOf" srcId="{151AC64F-DD5B-4D44-BBEE-BB900B6C0FFC}" destId="{12F4116A-90C9-4354-8C06-B59B2989FC3C}" srcOrd="0" destOrd="0" presId="urn:microsoft.com/office/officeart/2005/8/layout/StepDownProcess"/>
    <dgm:cxn modelId="{A3BBBACF-32FF-4E46-B0FA-42362EC435F3}" type="presParOf" srcId="{B079E1A7-FD39-4351-B2D3-CA5F834F4BFD}" destId="{64DECCBA-9BF7-4876-8133-1276C8CDBF38}" srcOrd="0" destOrd="0" presId="urn:microsoft.com/office/officeart/2005/8/layout/StepDownProcess"/>
    <dgm:cxn modelId="{9F32A2F8-AF0A-42CF-A250-06FEC786BE95}" type="presParOf" srcId="{64DECCBA-9BF7-4876-8133-1276C8CDBF38}" destId="{9EF4A0E8-E49D-4B12-8214-E85B86B4C001}" srcOrd="0" destOrd="0" presId="urn:microsoft.com/office/officeart/2005/8/layout/StepDownProcess"/>
    <dgm:cxn modelId="{9E54C206-D80C-4046-A049-B39781C3CF94}" type="presParOf" srcId="{64DECCBA-9BF7-4876-8133-1276C8CDBF38}" destId="{12F4116A-90C9-4354-8C06-B59B2989FC3C}" srcOrd="1" destOrd="0" presId="urn:microsoft.com/office/officeart/2005/8/layout/StepDownProcess"/>
    <dgm:cxn modelId="{5ABF1313-A038-4BF0-B59D-77ABE327F572}" type="presParOf" srcId="{64DECCBA-9BF7-4876-8133-1276C8CDBF38}" destId="{9A8ECE64-D171-4640-A422-B40D4630ACEE}" srcOrd="2" destOrd="0" presId="urn:microsoft.com/office/officeart/2005/8/layout/StepDownProcess"/>
    <dgm:cxn modelId="{67F449F4-C9B1-41F6-9F5C-2C1EC5D8DDF6}" type="presParOf" srcId="{B079E1A7-FD39-4351-B2D3-CA5F834F4BFD}" destId="{048BBFBF-76CA-4FA0-8DF4-BB4AF5B7D097}" srcOrd="1" destOrd="0" presId="urn:microsoft.com/office/officeart/2005/8/layout/StepDownProcess"/>
    <dgm:cxn modelId="{A9E47933-04B1-41CD-96AA-B399B7ED501A}" type="presParOf" srcId="{B079E1A7-FD39-4351-B2D3-CA5F834F4BFD}" destId="{78F50CDF-FF55-4F43-8383-0EC9A70C03FA}" srcOrd="2" destOrd="0" presId="urn:microsoft.com/office/officeart/2005/8/layout/StepDownProcess"/>
    <dgm:cxn modelId="{E5AD3627-46E1-434B-AE20-F69B12105B52}" type="presParOf" srcId="{78F50CDF-FF55-4F43-8383-0EC9A70C03FA}" destId="{1B46FFFF-04C7-4AEF-A645-066DC6411FEE}" srcOrd="0" destOrd="0" presId="urn:microsoft.com/office/officeart/2005/8/layout/StepDownProcess"/>
    <dgm:cxn modelId="{638FB01F-C47D-4373-BB93-00F7D4567AE6}" type="presParOf" srcId="{78F50CDF-FF55-4F43-8383-0EC9A70C03FA}" destId="{508EF095-0A29-46DC-9D13-5413A00B21CE}" srcOrd="1" destOrd="0" presId="urn:microsoft.com/office/officeart/2005/8/layout/StepDownProcess"/>
    <dgm:cxn modelId="{17474C0E-D424-4B9F-B982-4F254679C658}" type="presParOf" srcId="{78F50CDF-FF55-4F43-8383-0EC9A70C03FA}" destId="{10C7FB93-A4E0-4B6F-B697-771F873C5618}" srcOrd="2" destOrd="0" presId="urn:microsoft.com/office/officeart/2005/8/layout/StepDownProcess"/>
    <dgm:cxn modelId="{88D1B741-3873-4216-B3C7-95D8C4F8A93E}" type="presParOf" srcId="{B079E1A7-FD39-4351-B2D3-CA5F834F4BFD}" destId="{4725B31F-9CF7-43D3-B476-EA5200E0153B}" srcOrd="3" destOrd="0" presId="urn:microsoft.com/office/officeart/2005/8/layout/StepDownProcess"/>
    <dgm:cxn modelId="{AC0E62EE-DB9C-44C0-9EAF-0EF2A8F1B495}" type="presParOf" srcId="{B079E1A7-FD39-4351-B2D3-CA5F834F4BFD}" destId="{C46AB238-5CD9-48CE-9DD7-5DAFD8BBF88C}" srcOrd="4" destOrd="0" presId="urn:microsoft.com/office/officeart/2005/8/layout/StepDownProcess"/>
    <dgm:cxn modelId="{B81453D9-642E-4032-B3AE-325FFB57C34A}" type="presParOf" srcId="{C46AB238-5CD9-48CE-9DD7-5DAFD8BBF88C}" destId="{4625F4B1-F636-4B61-9AAE-CDB2C4393096}"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9B58F0-5F93-4D2F-B421-1A84FB035FC3}"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US"/>
        </a:p>
      </dgm:t>
    </dgm:pt>
    <dgm:pt modelId="{62ABB77B-4796-46B8-B87D-38447655EBAA}">
      <dgm:prSet phldrT="[Text]"/>
      <dgm:spPr/>
      <dgm:t>
        <a:bodyPr/>
        <a:lstStyle/>
        <a:p>
          <a:r>
            <a:rPr lang="en-US" dirty="0"/>
            <a:t>Exploratory Data Analysis (EDA) on Dataset</a:t>
          </a:r>
        </a:p>
      </dgm:t>
    </dgm:pt>
    <dgm:pt modelId="{3E8D48FD-F3EB-4DC0-BF61-48B9A9F1F3E8}" type="parTrans" cxnId="{5D58DFE6-9D52-4FD5-822E-CE6E144B193E}">
      <dgm:prSet/>
      <dgm:spPr/>
      <dgm:t>
        <a:bodyPr/>
        <a:lstStyle/>
        <a:p>
          <a:endParaRPr lang="en-US"/>
        </a:p>
      </dgm:t>
    </dgm:pt>
    <dgm:pt modelId="{5EAAB376-71F0-471C-9D04-D7A6250F6B32}" type="sibTrans" cxnId="{5D58DFE6-9D52-4FD5-822E-CE6E144B193E}">
      <dgm:prSet/>
      <dgm:spPr/>
      <dgm:t>
        <a:bodyPr/>
        <a:lstStyle/>
        <a:p>
          <a:endParaRPr lang="en-US"/>
        </a:p>
      </dgm:t>
    </dgm:pt>
    <dgm:pt modelId="{CBE897A2-9F04-492C-99C2-BECB4AA74AC1}">
      <dgm:prSet phldrT="[Text]"/>
      <dgm:spPr/>
      <dgm:t>
        <a:bodyPr/>
        <a:lstStyle/>
        <a:p>
          <a:r>
            <a:rPr lang="en-US" dirty="0"/>
            <a:t>Number of launches at each site calculated</a:t>
          </a:r>
        </a:p>
      </dgm:t>
    </dgm:pt>
    <dgm:pt modelId="{1C02E4DF-1B06-4A54-8A76-F43C8B345255}" type="parTrans" cxnId="{BF7EC92E-AC32-4F6E-830F-6CA727A9C2D8}">
      <dgm:prSet/>
      <dgm:spPr/>
      <dgm:t>
        <a:bodyPr/>
        <a:lstStyle/>
        <a:p>
          <a:endParaRPr lang="en-US"/>
        </a:p>
      </dgm:t>
    </dgm:pt>
    <dgm:pt modelId="{74C8D11F-EBEF-4C03-8068-B66DA02CD6DF}" type="sibTrans" cxnId="{BF7EC92E-AC32-4F6E-830F-6CA727A9C2D8}">
      <dgm:prSet/>
      <dgm:spPr/>
      <dgm:t>
        <a:bodyPr/>
        <a:lstStyle/>
        <a:p>
          <a:endParaRPr lang="en-US"/>
        </a:p>
      </dgm:t>
    </dgm:pt>
    <dgm:pt modelId="{F2FC24F9-762D-425D-8DBE-A5E53D785A4E}">
      <dgm:prSet phldrT="[Text]"/>
      <dgm:spPr/>
      <dgm:t>
        <a:bodyPr/>
        <a:lstStyle/>
        <a:p>
          <a:r>
            <a:rPr lang="en-US" dirty="0"/>
            <a:t>Number and occurrence of mission outcome per orbit type calculated</a:t>
          </a:r>
        </a:p>
      </dgm:t>
    </dgm:pt>
    <dgm:pt modelId="{9653ED76-67B2-46E2-9F55-87AF68193314}" type="parTrans" cxnId="{C86B965D-F386-4B3B-B7FD-ADBB7A36ED61}">
      <dgm:prSet/>
      <dgm:spPr/>
      <dgm:t>
        <a:bodyPr/>
        <a:lstStyle/>
        <a:p>
          <a:endParaRPr lang="en-US"/>
        </a:p>
      </dgm:t>
    </dgm:pt>
    <dgm:pt modelId="{E859A7BB-7EC8-48DA-A77B-17B02A402EBD}" type="sibTrans" cxnId="{C86B965D-F386-4B3B-B7FD-ADBB7A36ED61}">
      <dgm:prSet/>
      <dgm:spPr/>
      <dgm:t>
        <a:bodyPr/>
        <a:lstStyle/>
        <a:p>
          <a:endParaRPr lang="en-US"/>
        </a:p>
      </dgm:t>
    </dgm:pt>
    <dgm:pt modelId="{5A372A46-3A24-4D0D-B367-166C9FFE4041}">
      <dgm:prSet phldrT="[Text]"/>
      <dgm:spPr/>
      <dgm:t>
        <a:bodyPr/>
        <a:lstStyle/>
        <a:p>
          <a:r>
            <a:rPr lang="en-US" dirty="0"/>
            <a:t>Dataset exported as .CSV</a:t>
          </a:r>
        </a:p>
      </dgm:t>
    </dgm:pt>
    <dgm:pt modelId="{B88FCCDC-D62F-4888-B318-A4603A85FC80}" type="parTrans" cxnId="{91263BFE-99A7-4597-9F73-0636FDB107F7}">
      <dgm:prSet/>
      <dgm:spPr/>
      <dgm:t>
        <a:bodyPr/>
        <a:lstStyle/>
        <a:p>
          <a:endParaRPr lang="en-US"/>
        </a:p>
      </dgm:t>
    </dgm:pt>
    <dgm:pt modelId="{B9FB4CB8-8D05-4CEC-BE4B-C4CF8175DB42}" type="sibTrans" cxnId="{91263BFE-99A7-4597-9F73-0636FDB107F7}">
      <dgm:prSet/>
      <dgm:spPr/>
      <dgm:t>
        <a:bodyPr/>
        <a:lstStyle/>
        <a:p>
          <a:endParaRPr lang="en-US"/>
        </a:p>
      </dgm:t>
    </dgm:pt>
    <dgm:pt modelId="{5E74E2A4-4528-46A2-B6E7-C33B59A9B976}">
      <dgm:prSet phldrT="[Text]"/>
      <dgm:spPr/>
      <dgm:t>
        <a:bodyPr/>
        <a:lstStyle/>
        <a:p>
          <a:r>
            <a:rPr lang="en-US" dirty="0"/>
            <a:t>Number and occurrence of each orbit calculated</a:t>
          </a:r>
        </a:p>
      </dgm:t>
    </dgm:pt>
    <dgm:pt modelId="{F7A738EC-AA42-4E9B-8B7A-8FA8B3CF53D0}" type="parTrans" cxnId="{C658FE0B-5AD8-4CFA-BE43-641E996168FB}">
      <dgm:prSet/>
      <dgm:spPr/>
      <dgm:t>
        <a:bodyPr/>
        <a:lstStyle/>
        <a:p>
          <a:endParaRPr lang="en-US"/>
        </a:p>
      </dgm:t>
    </dgm:pt>
    <dgm:pt modelId="{F9354BD5-A8C4-4C00-A89C-F3A30DE39FBD}" type="sibTrans" cxnId="{C658FE0B-5AD8-4CFA-BE43-641E996168FB}">
      <dgm:prSet/>
      <dgm:spPr/>
      <dgm:t>
        <a:bodyPr/>
        <a:lstStyle/>
        <a:p>
          <a:endParaRPr lang="en-US"/>
        </a:p>
      </dgm:t>
    </dgm:pt>
    <dgm:pt modelId="{5D9574E0-7392-428A-B1C4-7F10A771897A}">
      <dgm:prSet phldrT="[Text]"/>
      <dgm:spPr/>
      <dgm:t>
        <a:bodyPr/>
        <a:lstStyle/>
        <a:p>
          <a:r>
            <a:rPr lang="en-US" dirty="0"/>
            <a:t>Landing outcome label from outcome column created </a:t>
          </a:r>
        </a:p>
      </dgm:t>
    </dgm:pt>
    <dgm:pt modelId="{1D0F73FB-112E-4A19-93FF-6BFFF212BBD9}" type="parTrans" cxnId="{03585809-72CB-4A34-A0B4-7AB47358AA71}">
      <dgm:prSet/>
      <dgm:spPr/>
      <dgm:t>
        <a:bodyPr/>
        <a:lstStyle/>
        <a:p>
          <a:endParaRPr lang="en-US"/>
        </a:p>
      </dgm:t>
    </dgm:pt>
    <dgm:pt modelId="{6CB3C361-A4AA-4B31-B73B-E16E8AB69B13}" type="sibTrans" cxnId="{03585809-72CB-4A34-A0B4-7AB47358AA71}">
      <dgm:prSet/>
      <dgm:spPr/>
      <dgm:t>
        <a:bodyPr/>
        <a:lstStyle/>
        <a:p>
          <a:endParaRPr lang="en-US"/>
        </a:p>
      </dgm:t>
    </dgm:pt>
    <dgm:pt modelId="{30DEA100-F1E7-4727-96B1-2B0BC848CE31}">
      <dgm:prSet/>
      <dgm:spPr/>
      <dgm:t>
        <a:bodyPr/>
        <a:lstStyle/>
        <a:p>
          <a:r>
            <a:rPr lang="en-US" dirty="0"/>
            <a:t>Success rate for every landing in dataset determined</a:t>
          </a:r>
        </a:p>
      </dgm:t>
    </dgm:pt>
    <dgm:pt modelId="{D304441A-D997-4890-B3DB-27977FF843FF}" type="parTrans" cxnId="{6E6CD495-8447-4D7C-812E-C0F0B888B35B}">
      <dgm:prSet/>
      <dgm:spPr/>
      <dgm:t>
        <a:bodyPr/>
        <a:lstStyle/>
        <a:p>
          <a:endParaRPr lang="en-US"/>
        </a:p>
      </dgm:t>
    </dgm:pt>
    <dgm:pt modelId="{4F23E71B-AF4F-48F7-AFEA-3C101DAA127F}" type="sibTrans" cxnId="{6E6CD495-8447-4D7C-812E-C0F0B888B35B}">
      <dgm:prSet/>
      <dgm:spPr/>
      <dgm:t>
        <a:bodyPr/>
        <a:lstStyle/>
        <a:p>
          <a:endParaRPr lang="en-US"/>
        </a:p>
      </dgm:t>
    </dgm:pt>
    <dgm:pt modelId="{B711D94E-EBA1-44B3-8A88-98597B7F4077}" type="pres">
      <dgm:prSet presAssocID="{CC9B58F0-5F93-4D2F-B421-1A84FB035FC3}" presName="hierChild1" presStyleCnt="0">
        <dgm:presLayoutVars>
          <dgm:chPref val="1"/>
          <dgm:dir/>
          <dgm:animOne val="branch"/>
          <dgm:animLvl val="lvl"/>
          <dgm:resizeHandles/>
        </dgm:presLayoutVars>
      </dgm:prSet>
      <dgm:spPr/>
    </dgm:pt>
    <dgm:pt modelId="{A8FADFAC-13D5-4E9F-A8D0-86DFE21E3650}" type="pres">
      <dgm:prSet presAssocID="{62ABB77B-4796-46B8-B87D-38447655EBAA}" presName="hierRoot1" presStyleCnt="0"/>
      <dgm:spPr/>
    </dgm:pt>
    <dgm:pt modelId="{D49A4366-30EB-4849-A827-818387EBF5EC}" type="pres">
      <dgm:prSet presAssocID="{62ABB77B-4796-46B8-B87D-38447655EBAA}" presName="composite" presStyleCnt="0"/>
      <dgm:spPr/>
    </dgm:pt>
    <dgm:pt modelId="{7A5C8629-0620-4FB3-B1F8-03020D2A116D}" type="pres">
      <dgm:prSet presAssocID="{62ABB77B-4796-46B8-B87D-38447655EBAA}" presName="background" presStyleLbl="node0" presStyleIdx="0" presStyleCnt="1"/>
      <dgm:spPr/>
    </dgm:pt>
    <dgm:pt modelId="{85804CDC-94F9-423B-8520-D99F61BA35E0}" type="pres">
      <dgm:prSet presAssocID="{62ABB77B-4796-46B8-B87D-38447655EBAA}" presName="text" presStyleLbl="fgAcc0" presStyleIdx="0" presStyleCnt="1">
        <dgm:presLayoutVars>
          <dgm:chPref val="3"/>
        </dgm:presLayoutVars>
      </dgm:prSet>
      <dgm:spPr/>
    </dgm:pt>
    <dgm:pt modelId="{38D8CAB0-D2A1-4FB0-B174-33CF9CDF89BB}" type="pres">
      <dgm:prSet presAssocID="{62ABB77B-4796-46B8-B87D-38447655EBAA}" presName="hierChild2" presStyleCnt="0"/>
      <dgm:spPr/>
    </dgm:pt>
    <dgm:pt modelId="{E5DB80EB-324E-4D08-A590-C3AC97091D66}" type="pres">
      <dgm:prSet presAssocID="{1C02E4DF-1B06-4A54-8A76-F43C8B345255}" presName="Name10" presStyleLbl="parChTrans1D2" presStyleIdx="0" presStyleCnt="2"/>
      <dgm:spPr/>
    </dgm:pt>
    <dgm:pt modelId="{377F74F2-3206-41EC-96E7-CC31715B9453}" type="pres">
      <dgm:prSet presAssocID="{CBE897A2-9F04-492C-99C2-BECB4AA74AC1}" presName="hierRoot2" presStyleCnt="0"/>
      <dgm:spPr/>
    </dgm:pt>
    <dgm:pt modelId="{5F6F2D36-D692-446D-A591-E70429F5D837}" type="pres">
      <dgm:prSet presAssocID="{CBE897A2-9F04-492C-99C2-BECB4AA74AC1}" presName="composite2" presStyleCnt="0"/>
      <dgm:spPr/>
    </dgm:pt>
    <dgm:pt modelId="{74B0C218-DB33-4520-A7E8-D7301B57343F}" type="pres">
      <dgm:prSet presAssocID="{CBE897A2-9F04-492C-99C2-BECB4AA74AC1}" presName="background2" presStyleLbl="node2" presStyleIdx="0" presStyleCnt="2"/>
      <dgm:spPr/>
    </dgm:pt>
    <dgm:pt modelId="{7448F06A-B459-4B57-9652-D942688F305B}" type="pres">
      <dgm:prSet presAssocID="{CBE897A2-9F04-492C-99C2-BECB4AA74AC1}" presName="text2" presStyleLbl="fgAcc2" presStyleIdx="0" presStyleCnt="2">
        <dgm:presLayoutVars>
          <dgm:chPref val="3"/>
        </dgm:presLayoutVars>
      </dgm:prSet>
      <dgm:spPr/>
    </dgm:pt>
    <dgm:pt modelId="{81755655-C978-4D6A-9C37-701AC043618D}" type="pres">
      <dgm:prSet presAssocID="{CBE897A2-9F04-492C-99C2-BECB4AA74AC1}" presName="hierChild3" presStyleCnt="0"/>
      <dgm:spPr/>
    </dgm:pt>
    <dgm:pt modelId="{2AF3FD06-6165-4997-A324-BAAF619EBEE8}" type="pres">
      <dgm:prSet presAssocID="{9653ED76-67B2-46E2-9F55-87AF68193314}" presName="Name17" presStyleLbl="parChTrans1D3" presStyleIdx="0" presStyleCnt="4"/>
      <dgm:spPr/>
    </dgm:pt>
    <dgm:pt modelId="{08BA6D00-2872-4452-A46D-1A8784F865D1}" type="pres">
      <dgm:prSet presAssocID="{F2FC24F9-762D-425D-8DBE-A5E53D785A4E}" presName="hierRoot3" presStyleCnt="0"/>
      <dgm:spPr/>
    </dgm:pt>
    <dgm:pt modelId="{108ECAF9-A1DA-413E-876F-881BC05F603F}" type="pres">
      <dgm:prSet presAssocID="{F2FC24F9-762D-425D-8DBE-A5E53D785A4E}" presName="composite3" presStyleCnt="0"/>
      <dgm:spPr/>
    </dgm:pt>
    <dgm:pt modelId="{DEAFB9C3-B484-4111-BBE0-14AC46432A13}" type="pres">
      <dgm:prSet presAssocID="{F2FC24F9-762D-425D-8DBE-A5E53D785A4E}" presName="background3" presStyleLbl="node3" presStyleIdx="0" presStyleCnt="4"/>
      <dgm:spPr/>
    </dgm:pt>
    <dgm:pt modelId="{CB07CF99-8C98-4B4F-AA78-34C6B009FB17}" type="pres">
      <dgm:prSet presAssocID="{F2FC24F9-762D-425D-8DBE-A5E53D785A4E}" presName="text3" presStyleLbl="fgAcc3" presStyleIdx="0" presStyleCnt="4">
        <dgm:presLayoutVars>
          <dgm:chPref val="3"/>
        </dgm:presLayoutVars>
      </dgm:prSet>
      <dgm:spPr/>
    </dgm:pt>
    <dgm:pt modelId="{4B15C84D-89DC-4A7F-B6F7-82F3AAC01D43}" type="pres">
      <dgm:prSet presAssocID="{F2FC24F9-762D-425D-8DBE-A5E53D785A4E}" presName="hierChild4" presStyleCnt="0"/>
      <dgm:spPr/>
    </dgm:pt>
    <dgm:pt modelId="{FCF73D95-E60E-4DDB-AF8F-21581B667021}" type="pres">
      <dgm:prSet presAssocID="{B88FCCDC-D62F-4888-B318-A4603A85FC80}" presName="Name17" presStyleLbl="parChTrans1D3" presStyleIdx="1" presStyleCnt="4"/>
      <dgm:spPr/>
    </dgm:pt>
    <dgm:pt modelId="{B36683EE-B85C-45F8-AA8F-928D4619A7D4}" type="pres">
      <dgm:prSet presAssocID="{5A372A46-3A24-4D0D-B367-166C9FFE4041}" presName="hierRoot3" presStyleCnt="0"/>
      <dgm:spPr/>
    </dgm:pt>
    <dgm:pt modelId="{FC770B59-BB88-43A3-ADB4-2D05B5649A6D}" type="pres">
      <dgm:prSet presAssocID="{5A372A46-3A24-4D0D-B367-166C9FFE4041}" presName="composite3" presStyleCnt="0"/>
      <dgm:spPr/>
    </dgm:pt>
    <dgm:pt modelId="{840F16F6-DBA0-4856-95F5-6E3232D88BE3}" type="pres">
      <dgm:prSet presAssocID="{5A372A46-3A24-4D0D-B367-166C9FFE4041}" presName="background3" presStyleLbl="node3" presStyleIdx="1" presStyleCnt="4"/>
      <dgm:spPr/>
    </dgm:pt>
    <dgm:pt modelId="{9CAFBDB0-1FAD-4550-8323-8B8FFBD7B7DD}" type="pres">
      <dgm:prSet presAssocID="{5A372A46-3A24-4D0D-B367-166C9FFE4041}" presName="text3" presStyleLbl="fgAcc3" presStyleIdx="1" presStyleCnt="4">
        <dgm:presLayoutVars>
          <dgm:chPref val="3"/>
        </dgm:presLayoutVars>
      </dgm:prSet>
      <dgm:spPr/>
    </dgm:pt>
    <dgm:pt modelId="{66EF7707-19BD-4EAE-8033-82BF00485753}" type="pres">
      <dgm:prSet presAssocID="{5A372A46-3A24-4D0D-B367-166C9FFE4041}" presName="hierChild4" presStyleCnt="0"/>
      <dgm:spPr/>
    </dgm:pt>
    <dgm:pt modelId="{CEFD5B6C-3339-4279-AC56-655B2A08F80B}" type="pres">
      <dgm:prSet presAssocID="{F7A738EC-AA42-4E9B-8B7A-8FA8B3CF53D0}" presName="Name10" presStyleLbl="parChTrans1D2" presStyleIdx="1" presStyleCnt="2"/>
      <dgm:spPr/>
    </dgm:pt>
    <dgm:pt modelId="{89563333-A37C-42D8-90DC-7B1A97ACA446}" type="pres">
      <dgm:prSet presAssocID="{5E74E2A4-4528-46A2-B6E7-C33B59A9B976}" presName="hierRoot2" presStyleCnt="0"/>
      <dgm:spPr/>
    </dgm:pt>
    <dgm:pt modelId="{EA5E92C3-BA79-4E9D-97DD-0FC3DF09B5A4}" type="pres">
      <dgm:prSet presAssocID="{5E74E2A4-4528-46A2-B6E7-C33B59A9B976}" presName="composite2" presStyleCnt="0"/>
      <dgm:spPr/>
    </dgm:pt>
    <dgm:pt modelId="{45545AA4-0805-47EE-8147-4430AF785F1C}" type="pres">
      <dgm:prSet presAssocID="{5E74E2A4-4528-46A2-B6E7-C33B59A9B976}" presName="background2" presStyleLbl="node2" presStyleIdx="1" presStyleCnt="2"/>
      <dgm:spPr/>
    </dgm:pt>
    <dgm:pt modelId="{2527F29F-11AB-4E13-A073-53B25849C2EE}" type="pres">
      <dgm:prSet presAssocID="{5E74E2A4-4528-46A2-B6E7-C33B59A9B976}" presName="text2" presStyleLbl="fgAcc2" presStyleIdx="1" presStyleCnt="2">
        <dgm:presLayoutVars>
          <dgm:chPref val="3"/>
        </dgm:presLayoutVars>
      </dgm:prSet>
      <dgm:spPr/>
    </dgm:pt>
    <dgm:pt modelId="{2F3AEFA3-B55B-4E95-AB62-DF2B7C72E5BD}" type="pres">
      <dgm:prSet presAssocID="{5E74E2A4-4528-46A2-B6E7-C33B59A9B976}" presName="hierChild3" presStyleCnt="0"/>
      <dgm:spPr/>
    </dgm:pt>
    <dgm:pt modelId="{A7A993D5-E61B-4014-AC35-6E8D11831595}" type="pres">
      <dgm:prSet presAssocID="{1D0F73FB-112E-4A19-93FF-6BFFF212BBD9}" presName="Name17" presStyleLbl="parChTrans1D3" presStyleIdx="2" presStyleCnt="4"/>
      <dgm:spPr/>
    </dgm:pt>
    <dgm:pt modelId="{77ACA663-930F-4837-88EA-D6A5CD49AE3B}" type="pres">
      <dgm:prSet presAssocID="{5D9574E0-7392-428A-B1C4-7F10A771897A}" presName="hierRoot3" presStyleCnt="0"/>
      <dgm:spPr/>
    </dgm:pt>
    <dgm:pt modelId="{4AE6C8DA-790C-4257-A670-CE2059870F04}" type="pres">
      <dgm:prSet presAssocID="{5D9574E0-7392-428A-B1C4-7F10A771897A}" presName="composite3" presStyleCnt="0"/>
      <dgm:spPr/>
    </dgm:pt>
    <dgm:pt modelId="{78FCDB5E-1CE5-4527-BC8A-227C8C6CBC9C}" type="pres">
      <dgm:prSet presAssocID="{5D9574E0-7392-428A-B1C4-7F10A771897A}" presName="background3" presStyleLbl="node3" presStyleIdx="2" presStyleCnt="4"/>
      <dgm:spPr/>
    </dgm:pt>
    <dgm:pt modelId="{CD6A8299-5A0D-49A6-BBF8-0EA96A70AEDB}" type="pres">
      <dgm:prSet presAssocID="{5D9574E0-7392-428A-B1C4-7F10A771897A}" presName="text3" presStyleLbl="fgAcc3" presStyleIdx="2" presStyleCnt="4">
        <dgm:presLayoutVars>
          <dgm:chPref val="3"/>
        </dgm:presLayoutVars>
      </dgm:prSet>
      <dgm:spPr/>
    </dgm:pt>
    <dgm:pt modelId="{DF61F43D-27EE-4734-98EC-67B1C29F5740}" type="pres">
      <dgm:prSet presAssocID="{5D9574E0-7392-428A-B1C4-7F10A771897A}" presName="hierChild4" presStyleCnt="0"/>
      <dgm:spPr/>
    </dgm:pt>
    <dgm:pt modelId="{DA6F52DA-209B-46F1-8DF8-C2697EF37629}" type="pres">
      <dgm:prSet presAssocID="{D304441A-D997-4890-B3DB-27977FF843FF}" presName="Name17" presStyleLbl="parChTrans1D3" presStyleIdx="3" presStyleCnt="4"/>
      <dgm:spPr/>
    </dgm:pt>
    <dgm:pt modelId="{F33333B5-DB1E-48B8-A03B-277C9F7959E9}" type="pres">
      <dgm:prSet presAssocID="{30DEA100-F1E7-4727-96B1-2B0BC848CE31}" presName="hierRoot3" presStyleCnt="0"/>
      <dgm:spPr/>
    </dgm:pt>
    <dgm:pt modelId="{244A18BE-AAF1-419C-9011-050D0CC42CD6}" type="pres">
      <dgm:prSet presAssocID="{30DEA100-F1E7-4727-96B1-2B0BC848CE31}" presName="composite3" presStyleCnt="0"/>
      <dgm:spPr/>
    </dgm:pt>
    <dgm:pt modelId="{F2008A39-1C3E-4302-A825-4133AEAD484A}" type="pres">
      <dgm:prSet presAssocID="{30DEA100-F1E7-4727-96B1-2B0BC848CE31}" presName="background3" presStyleLbl="node3" presStyleIdx="3" presStyleCnt="4"/>
      <dgm:spPr/>
    </dgm:pt>
    <dgm:pt modelId="{6ED5FA79-1B5D-48FA-B7AA-70C9CA923255}" type="pres">
      <dgm:prSet presAssocID="{30DEA100-F1E7-4727-96B1-2B0BC848CE31}" presName="text3" presStyleLbl="fgAcc3" presStyleIdx="3" presStyleCnt="4" custLinFactNeighborX="140" custLinFactNeighborY="2895">
        <dgm:presLayoutVars>
          <dgm:chPref val="3"/>
        </dgm:presLayoutVars>
      </dgm:prSet>
      <dgm:spPr/>
    </dgm:pt>
    <dgm:pt modelId="{F2820D94-E4F6-446F-8340-8ADAA9DC6B64}" type="pres">
      <dgm:prSet presAssocID="{30DEA100-F1E7-4727-96B1-2B0BC848CE31}" presName="hierChild4" presStyleCnt="0"/>
      <dgm:spPr/>
    </dgm:pt>
  </dgm:ptLst>
  <dgm:cxnLst>
    <dgm:cxn modelId="{53213C05-21AC-400E-BC7E-BF5AA35D547A}" type="presOf" srcId="{B88FCCDC-D62F-4888-B318-A4603A85FC80}" destId="{FCF73D95-E60E-4DDB-AF8F-21581B667021}" srcOrd="0" destOrd="0" presId="urn:microsoft.com/office/officeart/2005/8/layout/hierarchy1"/>
    <dgm:cxn modelId="{03585809-72CB-4A34-A0B4-7AB47358AA71}" srcId="{5E74E2A4-4528-46A2-B6E7-C33B59A9B976}" destId="{5D9574E0-7392-428A-B1C4-7F10A771897A}" srcOrd="0" destOrd="0" parTransId="{1D0F73FB-112E-4A19-93FF-6BFFF212BBD9}" sibTransId="{6CB3C361-A4AA-4B31-B73B-E16E8AB69B13}"/>
    <dgm:cxn modelId="{A01D7E09-7F51-4DB5-9BE2-3FE433F3AE6D}" type="presOf" srcId="{1C02E4DF-1B06-4A54-8A76-F43C8B345255}" destId="{E5DB80EB-324E-4D08-A590-C3AC97091D66}" srcOrd="0" destOrd="0" presId="urn:microsoft.com/office/officeart/2005/8/layout/hierarchy1"/>
    <dgm:cxn modelId="{C658FE0B-5AD8-4CFA-BE43-641E996168FB}" srcId="{62ABB77B-4796-46B8-B87D-38447655EBAA}" destId="{5E74E2A4-4528-46A2-B6E7-C33B59A9B976}" srcOrd="1" destOrd="0" parTransId="{F7A738EC-AA42-4E9B-8B7A-8FA8B3CF53D0}" sibTransId="{F9354BD5-A8C4-4C00-A89C-F3A30DE39FBD}"/>
    <dgm:cxn modelId="{152DA517-10AD-4B09-A2BA-7FC6169136D4}" type="presOf" srcId="{D304441A-D997-4890-B3DB-27977FF843FF}" destId="{DA6F52DA-209B-46F1-8DF8-C2697EF37629}" srcOrd="0" destOrd="0" presId="urn:microsoft.com/office/officeart/2005/8/layout/hierarchy1"/>
    <dgm:cxn modelId="{52975922-3449-4072-B185-3E254A50B487}" type="presOf" srcId="{F7A738EC-AA42-4E9B-8B7A-8FA8B3CF53D0}" destId="{CEFD5B6C-3339-4279-AC56-655B2A08F80B}" srcOrd="0" destOrd="0" presId="urn:microsoft.com/office/officeart/2005/8/layout/hierarchy1"/>
    <dgm:cxn modelId="{3057B329-5715-47EC-80E5-5025B79F8984}" type="presOf" srcId="{F2FC24F9-762D-425D-8DBE-A5E53D785A4E}" destId="{CB07CF99-8C98-4B4F-AA78-34C6B009FB17}" srcOrd="0" destOrd="0" presId="urn:microsoft.com/office/officeart/2005/8/layout/hierarchy1"/>
    <dgm:cxn modelId="{BF7EC92E-AC32-4F6E-830F-6CA727A9C2D8}" srcId="{62ABB77B-4796-46B8-B87D-38447655EBAA}" destId="{CBE897A2-9F04-492C-99C2-BECB4AA74AC1}" srcOrd="0" destOrd="0" parTransId="{1C02E4DF-1B06-4A54-8A76-F43C8B345255}" sibTransId="{74C8D11F-EBEF-4C03-8068-B66DA02CD6DF}"/>
    <dgm:cxn modelId="{653D3833-B5FF-499E-88D1-BB31782DB03B}" type="presOf" srcId="{9653ED76-67B2-46E2-9F55-87AF68193314}" destId="{2AF3FD06-6165-4997-A324-BAAF619EBEE8}" srcOrd="0" destOrd="0" presId="urn:microsoft.com/office/officeart/2005/8/layout/hierarchy1"/>
    <dgm:cxn modelId="{C86B965D-F386-4B3B-B7FD-ADBB7A36ED61}" srcId="{CBE897A2-9F04-492C-99C2-BECB4AA74AC1}" destId="{F2FC24F9-762D-425D-8DBE-A5E53D785A4E}" srcOrd="0" destOrd="0" parTransId="{9653ED76-67B2-46E2-9F55-87AF68193314}" sibTransId="{E859A7BB-7EC8-48DA-A77B-17B02A402EBD}"/>
    <dgm:cxn modelId="{50C95E69-D40D-4A42-B1A9-69CCF338D026}" type="presOf" srcId="{CC9B58F0-5F93-4D2F-B421-1A84FB035FC3}" destId="{B711D94E-EBA1-44B3-8A88-98597B7F4077}" srcOrd="0" destOrd="0" presId="urn:microsoft.com/office/officeart/2005/8/layout/hierarchy1"/>
    <dgm:cxn modelId="{4299B571-1B84-4084-B3C9-7BB14A6A1E25}" type="presOf" srcId="{30DEA100-F1E7-4727-96B1-2B0BC848CE31}" destId="{6ED5FA79-1B5D-48FA-B7AA-70C9CA923255}" srcOrd="0" destOrd="0" presId="urn:microsoft.com/office/officeart/2005/8/layout/hierarchy1"/>
    <dgm:cxn modelId="{60587474-21FF-47C8-8557-3528D421AEFB}" type="presOf" srcId="{5E74E2A4-4528-46A2-B6E7-C33B59A9B976}" destId="{2527F29F-11AB-4E13-A073-53B25849C2EE}" srcOrd="0" destOrd="0" presId="urn:microsoft.com/office/officeart/2005/8/layout/hierarchy1"/>
    <dgm:cxn modelId="{6E6CD495-8447-4D7C-812E-C0F0B888B35B}" srcId="{5E74E2A4-4528-46A2-B6E7-C33B59A9B976}" destId="{30DEA100-F1E7-4727-96B1-2B0BC848CE31}" srcOrd="1" destOrd="0" parTransId="{D304441A-D997-4890-B3DB-27977FF843FF}" sibTransId="{4F23E71B-AF4F-48F7-AFEA-3C101DAA127F}"/>
    <dgm:cxn modelId="{99FAEC95-4355-4E1C-9AA4-CF77FCF019BC}" type="presOf" srcId="{1D0F73FB-112E-4A19-93FF-6BFFF212BBD9}" destId="{A7A993D5-E61B-4014-AC35-6E8D11831595}" srcOrd="0" destOrd="0" presId="urn:microsoft.com/office/officeart/2005/8/layout/hierarchy1"/>
    <dgm:cxn modelId="{FE02BC96-80A4-4360-95B1-E0480AC9D215}" type="presOf" srcId="{62ABB77B-4796-46B8-B87D-38447655EBAA}" destId="{85804CDC-94F9-423B-8520-D99F61BA35E0}" srcOrd="0" destOrd="0" presId="urn:microsoft.com/office/officeart/2005/8/layout/hierarchy1"/>
    <dgm:cxn modelId="{F15D1CBA-8668-4B3D-9BBA-D34927EB7BA1}" type="presOf" srcId="{5D9574E0-7392-428A-B1C4-7F10A771897A}" destId="{CD6A8299-5A0D-49A6-BBF8-0EA96A70AEDB}" srcOrd="0" destOrd="0" presId="urn:microsoft.com/office/officeart/2005/8/layout/hierarchy1"/>
    <dgm:cxn modelId="{59AC97D0-059C-4DC8-BC78-20F6C6756C93}" type="presOf" srcId="{5A372A46-3A24-4D0D-B367-166C9FFE4041}" destId="{9CAFBDB0-1FAD-4550-8323-8B8FFBD7B7DD}" srcOrd="0" destOrd="0" presId="urn:microsoft.com/office/officeart/2005/8/layout/hierarchy1"/>
    <dgm:cxn modelId="{5D58DFE6-9D52-4FD5-822E-CE6E144B193E}" srcId="{CC9B58F0-5F93-4D2F-B421-1A84FB035FC3}" destId="{62ABB77B-4796-46B8-B87D-38447655EBAA}" srcOrd="0" destOrd="0" parTransId="{3E8D48FD-F3EB-4DC0-BF61-48B9A9F1F3E8}" sibTransId="{5EAAB376-71F0-471C-9D04-D7A6250F6B32}"/>
    <dgm:cxn modelId="{030080FA-CDF7-496B-B935-1EA2F241E253}" type="presOf" srcId="{CBE897A2-9F04-492C-99C2-BECB4AA74AC1}" destId="{7448F06A-B459-4B57-9652-D942688F305B}" srcOrd="0" destOrd="0" presId="urn:microsoft.com/office/officeart/2005/8/layout/hierarchy1"/>
    <dgm:cxn modelId="{91263BFE-99A7-4597-9F73-0636FDB107F7}" srcId="{CBE897A2-9F04-492C-99C2-BECB4AA74AC1}" destId="{5A372A46-3A24-4D0D-B367-166C9FFE4041}" srcOrd="1" destOrd="0" parTransId="{B88FCCDC-D62F-4888-B318-A4603A85FC80}" sibTransId="{B9FB4CB8-8D05-4CEC-BE4B-C4CF8175DB42}"/>
    <dgm:cxn modelId="{C4782B87-731B-4AAB-A440-DE653013A1EE}" type="presParOf" srcId="{B711D94E-EBA1-44B3-8A88-98597B7F4077}" destId="{A8FADFAC-13D5-4E9F-A8D0-86DFE21E3650}" srcOrd="0" destOrd="0" presId="urn:microsoft.com/office/officeart/2005/8/layout/hierarchy1"/>
    <dgm:cxn modelId="{A060CDC5-CCBE-4DD3-8986-918DFE5E0FE1}" type="presParOf" srcId="{A8FADFAC-13D5-4E9F-A8D0-86DFE21E3650}" destId="{D49A4366-30EB-4849-A827-818387EBF5EC}" srcOrd="0" destOrd="0" presId="urn:microsoft.com/office/officeart/2005/8/layout/hierarchy1"/>
    <dgm:cxn modelId="{7960EDD8-37CB-4C99-81F2-DC1782B659EA}" type="presParOf" srcId="{D49A4366-30EB-4849-A827-818387EBF5EC}" destId="{7A5C8629-0620-4FB3-B1F8-03020D2A116D}" srcOrd="0" destOrd="0" presId="urn:microsoft.com/office/officeart/2005/8/layout/hierarchy1"/>
    <dgm:cxn modelId="{DCA5493A-0327-4C2C-B931-CDE08AF8090E}" type="presParOf" srcId="{D49A4366-30EB-4849-A827-818387EBF5EC}" destId="{85804CDC-94F9-423B-8520-D99F61BA35E0}" srcOrd="1" destOrd="0" presId="urn:microsoft.com/office/officeart/2005/8/layout/hierarchy1"/>
    <dgm:cxn modelId="{132F7551-A239-4083-8465-C723A9330956}" type="presParOf" srcId="{A8FADFAC-13D5-4E9F-A8D0-86DFE21E3650}" destId="{38D8CAB0-D2A1-4FB0-B174-33CF9CDF89BB}" srcOrd="1" destOrd="0" presId="urn:microsoft.com/office/officeart/2005/8/layout/hierarchy1"/>
    <dgm:cxn modelId="{9709B01F-6937-4D2A-9155-E98865596F20}" type="presParOf" srcId="{38D8CAB0-D2A1-4FB0-B174-33CF9CDF89BB}" destId="{E5DB80EB-324E-4D08-A590-C3AC97091D66}" srcOrd="0" destOrd="0" presId="urn:microsoft.com/office/officeart/2005/8/layout/hierarchy1"/>
    <dgm:cxn modelId="{C2455A28-C98B-44DA-9D4D-DC75DB60AD19}" type="presParOf" srcId="{38D8CAB0-D2A1-4FB0-B174-33CF9CDF89BB}" destId="{377F74F2-3206-41EC-96E7-CC31715B9453}" srcOrd="1" destOrd="0" presId="urn:microsoft.com/office/officeart/2005/8/layout/hierarchy1"/>
    <dgm:cxn modelId="{5A329EB8-7354-4C5A-A994-9C053E3A16E0}" type="presParOf" srcId="{377F74F2-3206-41EC-96E7-CC31715B9453}" destId="{5F6F2D36-D692-446D-A591-E70429F5D837}" srcOrd="0" destOrd="0" presId="urn:microsoft.com/office/officeart/2005/8/layout/hierarchy1"/>
    <dgm:cxn modelId="{1AAD8EA3-3265-4D4C-B232-6BF31AA3E9BA}" type="presParOf" srcId="{5F6F2D36-D692-446D-A591-E70429F5D837}" destId="{74B0C218-DB33-4520-A7E8-D7301B57343F}" srcOrd="0" destOrd="0" presId="urn:microsoft.com/office/officeart/2005/8/layout/hierarchy1"/>
    <dgm:cxn modelId="{AFBE31ED-3B1E-4E69-9AB5-92D187F0F58A}" type="presParOf" srcId="{5F6F2D36-D692-446D-A591-E70429F5D837}" destId="{7448F06A-B459-4B57-9652-D942688F305B}" srcOrd="1" destOrd="0" presId="urn:microsoft.com/office/officeart/2005/8/layout/hierarchy1"/>
    <dgm:cxn modelId="{82665EE4-5594-4D51-9279-1719A91799AF}" type="presParOf" srcId="{377F74F2-3206-41EC-96E7-CC31715B9453}" destId="{81755655-C978-4D6A-9C37-701AC043618D}" srcOrd="1" destOrd="0" presId="urn:microsoft.com/office/officeart/2005/8/layout/hierarchy1"/>
    <dgm:cxn modelId="{F272A548-A74D-4200-A529-1EFC59A78BBF}" type="presParOf" srcId="{81755655-C978-4D6A-9C37-701AC043618D}" destId="{2AF3FD06-6165-4997-A324-BAAF619EBEE8}" srcOrd="0" destOrd="0" presId="urn:microsoft.com/office/officeart/2005/8/layout/hierarchy1"/>
    <dgm:cxn modelId="{BB7E48CE-7148-4240-9DD0-698CBD4B9960}" type="presParOf" srcId="{81755655-C978-4D6A-9C37-701AC043618D}" destId="{08BA6D00-2872-4452-A46D-1A8784F865D1}" srcOrd="1" destOrd="0" presId="urn:microsoft.com/office/officeart/2005/8/layout/hierarchy1"/>
    <dgm:cxn modelId="{CFB57889-6F3B-40E4-8FE3-80F3F448D892}" type="presParOf" srcId="{08BA6D00-2872-4452-A46D-1A8784F865D1}" destId="{108ECAF9-A1DA-413E-876F-881BC05F603F}" srcOrd="0" destOrd="0" presId="urn:microsoft.com/office/officeart/2005/8/layout/hierarchy1"/>
    <dgm:cxn modelId="{C0399F21-70F1-4CC0-A204-E975831A5FDE}" type="presParOf" srcId="{108ECAF9-A1DA-413E-876F-881BC05F603F}" destId="{DEAFB9C3-B484-4111-BBE0-14AC46432A13}" srcOrd="0" destOrd="0" presId="urn:microsoft.com/office/officeart/2005/8/layout/hierarchy1"/>
    <dgm:cxn modelId="{82972A01-B052-45F0-A8C9-BE8462A5BE75}" type="presParOf" srcId="{108ECAF9-A1DA-413E-876F-881BC05F603F}" destId="{CB07CF99-8C98-4B4F-AA78-34C6B009FB17}" srcOrd="1" destOrd="0" presId="urn:microsoft.com/office/officeart/2005/8/layout/hierarchy1"/>
    <dgm:cxn modelId="{1A3BE7F0-889C-4492-A9F3-497471372061}" type="presParOf" srcId="{08BA6D00-2872-4452-A46D-1A8784F865D1}" destId="{4B15C84D-89DC-4A7F-B6F7-82F3AAC01D43}" srcOrd="1" destOrd="0" presId="urn:microsoft.com/office/officeart/2005/8/layout/hierarchy1"/>
    <dgm:cxn modelId="{FDEE0906-BFEC-4360-A7B5-21A2D216037E}" type="presParOf" srcId="{81755655-C978-4D6A-9C37-701AC043618D}" destId="{FCF73D95-E60E-4DDB-AF8F-21581B667021}" srcOrd="2" destOrd="0" presId="urn:microsoft.com/office/officeart/2005/8/layout/hierarchy1"/>
    <dgm:cxn modelId="{04567E31-90F0-416B-A923-1D57E6435538}" type="presParOf" srcId="{81755655-C978-4D6A-9C37-701AC043618D}" destId="{B36683EE-B85C-45F8-AA8F-928D4619A7D4}" srcOrd="3" destOrd="0" presId="urn:microsoft.com/office/officeart/2005/8/layout/hierarchy1"/>
    <dgm:cxn modelId="{2EDF7495-81DB-4EDB-B53A-A12A9C32F272}" type="presParOf" srcId="{B36683EE-B85C-45F8-AA8F-928D4619A7D4}" destId="{FC770B59-BB88-43A3-ADB4-2D05B5649A6D}" srcOrd="0" destOrd="0" presId="urn:microsoft.com/office/officeart/2005/8/layout/hierarchy1"/>
    <dgm:cxn modelId="{050B0000-86DD-4F80-A226-08546A47E26E}" type="presParOf" srcId="{FC770B59-BB88-43A3-ADB4-2D05B5649A6D}" destId="{840F16F6-DBA0-4856-95F5-6E3232D88BE3}" srcOrd="0" destOrd="0" presId="urn:microsoft.com/office/officeart/2005/8/layout/hierarchy1"/>
    <dgm:cxn modelId="{D413C4F4-E2FB-4503-A15A-87D14B53457B}" type="presParOf" srcId="{FC770B59-BB88-43A3-ADB4-2D05B5649A6D}" destId="{9CAFBDB0-1FAD-4550-8323-8B8FFBD7B7DD}" srcOrd="1" destOrd="0" presId="urn:microsoft.com/office/officeart/2005/8/layout/hierarchy1"/>
    <dgm:cxn modelId="{1E1CDCCE-789E-4EDC-ADB3-732A0026A7BD}" type="presParOf" srcId="{B36683EE-B85C-45F8-AA8F-928D4619A7D4}" destId="{66EF7707-19BD-4EAE-8033-82BF00485753}" srcOrd="1" destOrd="0" presId="urn:microsoft.com/office/officeart/2005/8/layout/hierarchy1"/>
    <dgm:cxn modelId="{74712E98-07AA-4118-9E8D-864881B89476}" type="presParOf" srcId="{38D8CAB0-D2A1-4FB0-B174-33CF9CDF89BB}" destId="{CEFD5B6C-3339-4279-AC56-655B2A08F80B}" srcOrd="2" destOrd="0" presId="urn:microsoft.com/office/officeart/2005/8/layout/hierarchy1"/>
    <dgm:cxn modelId="{F68D72D1-6307-4F35-9762-770C8295C37A}" type="presParOf" srcId="{38D8CAB0-D2A1-4FB0-B174-33CF9CDF89BB}" destId="{89563333-A37C-42D8-90DC-7B1A97ACA446}" srcOrd="3" destOrd="0" presId="urn:microsoft.com/office/officeart/2005/8/layout/hierarchy1"/>
    <dgm:cxn modelId="{794F5093-F2CA-41AC-8732-3B6691D5F4C2}" type="presParOf" srcId="{89563333-A37C-42D8-90DC-7B1A97ACA446}" destId="{EA5E92C3-BA79-4E9D-97DD-0FC3DF09B5A4}" srcOrd="0" destOrd="0" presId="urn:microsoft.com/office/officeart/2005/8/layout/hierarchy1"/>
    <dgm:cxn modelId="{10811668-73F1-4E00-A5C3-7936C5691AAC}" type="presParOf" srcId="{EA5E92C3-BA79-4E9D-97DD-0FC3DF09B5A4}" destId="{45545AA4-0805-47EE-8147-4430AF785F1C}" srcOrd="0" destOrd="0" presId="urn:microsoft.com/office/officeart/2005/8/layout/hierarchy1"/>
    <dgm:cxn modelId="{BBFFD05F-47E1-418F-9330-231C028B697E}" type="presParOf" srcId="{EA5E92C3-BA79-4E9D-97DD-0FC3DF09B5A4}" destId="{2527F29F-11AB-4E13-A073-53B25849C2EE}" srcOrd="1" destOrd="0" presId="urn:microsoft.com/office/officeart/2005/8/layout/hierarchy1"/>
    <dgm:cxn modelId="{AB52CF63-199C-4DE8-AA3C-C154D8DCACAB}" type="presParOf" srcId="{89563333-A37C-42D8-90DC-7B1A97ACA446}" destId="{2F3AEFA3-B55B-4E95-AB62-DF2B7C72E5BD}" srcOrd="1" destOrd="0" presId="urn:microsoft.com/office/officeart/2005/8/layout/hierarchy1"/>
    <dgm:cxn modelId="{5BAC7402-F80E-4CC8-98DD-694195CE39B0}" type="presParOf" srcId="{2F3AEFA3-B55B-4E95-AB62-DF2B7C72E5BD}" destId="{A7A993D5-E61B-4014-AC35-6E8D11831595}" srcOrd="0" destOrd="0" presId="urn:microsoft.com/office/officeart/2005/8/layout/hierarchy1"/>
    <dgm:cxn modelId="{A1A6AF32-E3C7-4CFB-8AFD-6C71FC14B0F7}" type="presParOf" srcId="{2F3AEFA3-B55B-4E95-AB62-DF2B7C72E5BD}" destId="{77ACA663-930F-4837-88EA-D6A5CD49AE3B}" srcOrd="1" destOrd="0" presId="urn:microsoft.com/office/officeart/2005/8/layout/hierarchy1"/>
    <dgm:cxn modelId="{DED2F732-A5A5-48E4-8B83-E318C28695A6}" type="presParOf" srcId="{77ACA663-930F-4837-88EA-D6A5CD49AE3B}" destId="{4AE6C8DA-790C-4257-A670-CE2059870F04}" srcOrd="0" destOrd="0" presId="urn:microsoft.com/office/officeart/2005/8/layout/hierarchy1"/>
    <dgm:cxn modelId="{55CDE2DB-45D8-440D-83CC-9AEFCB7A5527}" type="presParOf" srcId="{4AE6C8DA-790C-4257-A670-CE2059870F04}" destId="{78FCDB5E-1CE5-4527-BC8A-227C8C6CBC9C}" srcOrd="0" destOrd="0" presId="urn:microsoft.com/office/officeart/2005/8/layout/hierarchy1"/>
    <dgm:cxn modelId="{86ADB90E-0EAD-4E7D-B490-B31C89FF9971}" type="presParOf" srcId="{4AE6C8DA-790C-4257-A670-CE2059870F04}" destId="{CD6A8299-5A0D-49A6-BBF8-0EA96A70AEDB}" srcOrd="1" destOrd="0" presId="urn:microsoft.com/office/officeart/2005/8/layout/hierarchy1"/>
    <dgm:cxn modelId="{8B5DD190-0624-4644-845F-F43985B01E21}" type="presParOf" srcId="{77ACA663-930F-4837-88EA-D6A5CD49AE3B}" destId="{DF61F43D-27EE-4734-98EC-67B1C29F5740}" srcOrd="1" destOrd="0" presId="urn:microsoft.com/office/officeart/2005/8/layout/hierarchy1"/>
    <dgm:cxn modelId="{B0938433-CB69-4179-A528-3A696EC4F236}" type="presParOf" srcId="{2F3AEFA3-B55B-4E95-AB62-DF2B7C72E5BD}" destId="{DA6F52DA-209B-46F1-8DF8-C2697EF37629}" srcOrd="2" destOrd="0" presId="urn:microsoft.com/office/officeart/2005/8/layout/hierarchy1"/>
    <dgm:cxn modelId="{854028A7-A437-4CE6-952D-24BD8AB75952}" type="presParOf" srcId="{2F3AEFA3-B55B-4E95-AB62-DF2B7C72E5BD}" destId="{F33333B5-DB1E-48B8-A03B-277C9F7959E9}" srcOrd="3" destOrd="0" presId="urn:microsoft.com/office/officeart/2005/8/layout/hierarchy1"/>
    <dgm:cxn modelId="{3BCF9FBE-6DA8-4A51-8D06-2B4443BD8ECF}" type="presParOf" srcId="{F33333B5-DB1E-48B8-A03B-277C9F7959E9}" destId="{244A18BE-AAF1-419C-9011-050D0CC42CD6}" srcOrd="0" destOrd="0" presId="urn:microsoft.com/office/officeart/2005/8/layout/hierarchy1"/>
    <dgm:cxn modelId="{B65E9315-3742-4649-87A2-9342443E0E1C}" type="presParOf" srcId="{244A18BE-AAF1-419C-9011-050D0CC42CD6}" destId="{F2008A39-1C3E-4302-A825-4133AEAD484A}" srcOrd="0" destOrd="0" presId="urn:microsoft.com/office/officeart/2005/8/layout/hierarchy1"/>
    <dgm:cxn modelId="{B07C4C4C-EB82-4C68-BDD9-B0926266F68D}" type="presParOf" srcId="{244A18BE-AAF1-419C-9011-050D0CC42CD6}" destId="{6ED5FA79-1B5D-48FA-B7AA-70C9CA923255}" srcOrd="1" destOrd="0" presId="urn:microsoft.com/office/officeart/2005/8/layout/hierarchy1"/>
    <dgm:cxn modelId="{E5E444B1-C552-4F66-B9FF-73FC9036A7A9}" type="presParOf" srcId="{F33333B5-DB1E-48B8-A03B-277C9F7959E9}" destId="{F2820D94-E4F6-446F-8340-8ADAA9DC6B6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DBB96-53AC-46A6-B660-7202DD5F9B94}">
      <dsp:nvSpPr>
        <dsp:cNvPr id="0" name=""/>
        <dsp:cNvSpPr/>
      </dsp:nvSpPr>
      <dsp:spPr>
        <a:xfrm>
          <a:off x="3883" y="298864"/>
          <a:ext cx="1160795" cy="131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SpaceX Rest API</a:t>
          </a:r>
        </a:p>
      </dsp:txBody>
      <dsp:txXfrm>
        <a:off x="37882" y="332863"/>
        <a:ext cx="1092797" cy="1248779"/>
      </dsp:txXfrm>
    </dsp:sp>
    <dsp:sp modelId="{08DA5564-49F2-4FA3-B9FC-BDA02E471872}">
      <dsp:nvSpPr>
        <dsp:cNvPr id="0" name=""/>
        <dsp:cNvSpPr/>
      </dsp:nvSpPr>
      <dsp:spPr>
        <a:xfrm>
          <a:off x="1280758" y="813314"/>
          <a:ext cx="246088" cy="2878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80758" y="870889"/>
        <a:ext cx="172262" cy="172727"/>
      </dsp:txXfrm>
    </dsp:sp>
    <dsp:sp modelId="{282C3886-959D-4448-BC77-9A6BCD5F0705}">
      <dsp:nvSpPr>
        <dsp:cNvPr id="0" name=""/>
        <dsp:cNvSpPr/>
      </dsp:nvSpPr>
      <dsp:spPr>
        <a:xfrm>
          <a:off x="1628997" y="298864"/>
          <a:ext cx="1160795" cy="131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API Returns SpaceX data in .JSON file format</a:t>
          </a:r>
        </a:p>
      </dsp:txBody>
      <dsp:txXfrm>
        <a:off x="1662996" y="332863"/>
        <a:ext cx="1092797" cy="1248779"/>
      </dsp:txXfrm>
    </dsp:sp>
    <dsp:sp modelId="{063C077C-3975-4BEE-B3AF-5AE9ECF069DC}">
      <dsp:nvSpPr>
        <dsp:cNvPr id="0" name=""/>
        <dsp:cNvSpPr/>
      </dsp:nvSpPr>
      <dsp:spPr>
        <a:xfrm>
          <a:off x="2905872" y="813314"/>
          <a:ext cx="246088" cy="2878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05872" y="870889"/>
        <a:ext cx="172262" cy="172727"/>
      </dsp:txXfrm>
    </dsp:sp>
    <dsp:sp modelId="{EADEBB17-46AB-4741-A2D1-48C49DD818E9}">
      <dsp:nvSpPr>
        <dsp:cNvPr id="0" name=""/>
        <dsp:cNvSpPr/>
      </dsp:nvSpPr>
      <dsp:spPr>
        <a:xfrm>
          <a:off x="3254111" y="298864"/>
          <a:ext cx="1160795" cy="131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is normalized into a flat data file such as .csv</a:t>
          </a:r>
        </a:p>
      </dsp:txBody>
      <dsp:txXfrm>
        <a:off x="3288110" y="332863"/>
        <a:ext cx="1092797" cy="1248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4A0E8-E49D-4B12-8214-E85B86B4C001}">
      <dsp:nvSpPr>
        <dsp:cNvPr id="0" name=""/>
        <dsp:cNvSpPr/>
      </dsp:nvSpPr>
      <dsp:spPr>
        <a:xfrm rot="5400000">
          <a:off x="836971" y="848098"/>
          <a:ext cx="750069" cy="8539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4116A-90C9-4354-8C06-B59B2989FC3C}">
      <dsp:nvSpPr>
        <dsp:cNvPr id="0" name=""/>
        <dsp:cNvSpPr/>
      </dsp:nvSpPr>
      <dsp:spPr>
        <a:xfrm>
          <a:off x="638248" y="16630"/>
          <a:ext cx="1262675" cy="8838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HTML Response from website</a:t>
          </a:r>
        </a:p>
      </dsp:txBody>
      <dsp:txXfrm>
        <a:off x="681401" y="59783"/>
        <a:ext cx="1176369" cy="797526"/>
      </dsp:txXfrm>
    </dsp:sp>
    <dsp:sp modelId="{9A8ECE64-D171-4640-A422-B40D4630ACEE}">
      <dsp:nvSpPr>
        <dsp:cNvPr id="0" name=""/>
        <dsp:cNvSpPr/>
      </dsp:nvSpPr>
      <dsp:spPr>
        <a:xfrm>
          <a:off x="1900924" y="100924"/>
          <a:ext cx="918350" cy="714352"/>
        </a:xfrm>
        <a:prstGeom prst="rect">
          <a:avLst/>
        </a:prstGeom>
        <a:noFill/>
        <a:ln>
          <a:noFill/>
        </a:ln>
        <a:effectLst/>
      </dsp:spPr>
      <dsp:style>
        <a:lnRef idx="0">
          <a:scrgbClr r="0" g="0" b="0"/>
        </a:lnRef>
        <a:fillRef idx="0">
          <a:scrgbClr r="0" g="0" b="0"/>
        </a:fillRef>
        <a:effectRef idx="0">
          <a:scrgbClr r="0" g="0" b="0"/>
        </a:effectRef>
        <a:fontRef idx="minor"/>
      </dsp:style>
    </dsp:sp>
    <dsp:sp modelId="{1B46FFFF-04C7-4AEF-A645-066DC6411FEE}">
      <dsp:nvSpPr>
        <dsp:cNvPr id="0" name=""/>
        <dsp:cNvSpPr/>
      </dsp:nvSpPr>
      <dsp:spPr>
        <a:xfrm rot="5400000">
          <a:off x="1883864" y="1840933"/>
          <a:ext cx="750069" cy="8539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EF095-0A29-46DC-9D13-5413A00B21CE}">
      <dsp:nvSpPr>
        <dsp:cNvPr id="0" name=""/>
        <dsp:cNvSpPr/>
      </dsp:nvSpPr>
      <dsp:spPr>
        <a:xfrm>
          <a:off x="1685141" y="1009465"/>
          <a:ext cx="1262675" cy="8838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extraction using beautiful soup</a:t>
          </a:r>
        </a:p>
      </dsp:txBody>
      <dsp:txXfrm>
        <a:off x="1728294" y="1052618"/>
        <a:ext cx="1176369" cy="797526"/>
      </dsp:txXfrm>
    </dsp:sp>
    <dsp:sp modelId="{10C7FB93-A4E0-4B6F-B697-771F873C5618}">
      <dsp:nvSpPr>
        <dsp:cNvPr id="0" name=""/>
        <dsp:cNvSpPr/>
      </dsp:nvSpPr>
      <dsp:spPr>
        <a:xfrm>
          <a:off x="2947816" y="1093759"/>
          <a:ext cx="918350" cy="714352"/>
        </a:xfrm>
        <a:prstGeom prst="rect">
          <a:avLst/>
        </a:prstGeom>
        <a:noFill/>
        <a:ln>
          <a:noFill/>
        </a:ln>
        <a:effectLst/>
      </dsp:spPr>
      <dsp:style>
        <a:lnRef idx="0">
          <a:scrgbClr r="0" g="0" b="0"/>
        </a:lnRef>
        <a:fillRef idx="0">
          <a:scrgbClr r="0" g="0" b="0"/>
        </a:fillRef>
        <a:effectRef idx="0">
          <a:scrgbClr r="0" g="0" b="0"/>
        </a:effectRef>
        <a:fontRef idx="minor"/>
      </dsp:style>
    </dsp:sp>
    <dsp:sp modelId="{4625F4B1-F636-4B61-9AAE-CDB2C4393096}">
      <dsp:nvSpPr>
        <dsp:cNvPr id="0" name=""/>
        <dsp:cNvSpPr/>
      </dsp:nvSpPr>
      <dsp:spPr>
        <a:xfrm>
          <a:off x="2732033" y="2002301"/>
          <a:ext cx="1262675" cy="8838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is normalized into a flat data file such as .csv</a:t>
          </a:r>
        </a:p>
      </dsp:txBody>
      <dsp:txXfrm>
        <a:off x="2775186" y="2045454"/>
        <a:ext cx="1176369" cy="797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F52DA-209B-46F1-8DF8-C2697EF37629}">
      <dsp:nvSpPr>
        <dsp:cNvPr id="0" name=""/>
        <dsp:cNvSpPr/>
      </dsp:nvSpPr>
      <dsp:spPr>
        <a:xfrm>
          <a:off x="6678270" y="2976483"/>
          <a:ext cx="1150004" cy="580561"/>
        </a:xfrm>
        <a:custGeom>
          <a:avLst/>
          <a:gdLst/>
          <a:ahLst/>
          <a:cxnLst/>
          <a:rect l="0" t="0" r="0" b="0"/>
          <a:pathLst>
            <a:path>
              <a:moveTo>
                <a:pt x="0" y="0"/>
              </a:moveTo>
              <a:lnTo>
                <a:pt x="0" y="406629"/>
              </a:lnTo>
              <a:lnTo>
                <a:pt x="1150004" y="406629"/>
              </a:lnTo>
              <a:lnTo>
                <a:pt x="1150004" y="5805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7A993D5-E61B-4014-AC35-6E8D11831595}">
      <dsp:nvSpPr>
        <dsp:cNvPr id="0" name=""/>
        <dsp:cNvSpPr/>
      </dsp:nvSpPr>
      <dsp:spPr>
        <a:xfrm>
          <a:off x="5530894" y="2976483"/>
          <a:ext cx="1147375" cy="546046"/>
        </a:xfrm>
        <a:custGeom>
          <a:avLst/>
          <a:gdLst/>
          <a:ahLst/>
          <a:cxnLst/>
          <a:rect l="0" t="0" r="0" b="0"/>
          <a:pathLst>
            <a:path>
              <a:moveTo>
                <a:pt x="1147375" y="0"/>
              </a:moveTo>
              <a:lnTo>
                <a:pt x="1147375" y="372114"/>
              </a:lnTo>
              <a:lnTo>
                <a:pt x="0" y="372114"/>
              </a:lnTo>
              <a:lnTo>
                <a:pt x="0" y="54604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EFD5B6C-3339-4279-AC56-655B2A08F80B}">
      <dsp:nvSpPr>
        <dsp:cNvPr id="0" name=""/>
        <dsp:cNvSpPr/>
      </dsp:nvSpPr>
      <dsp:spPr>
        <a:xfrm>
          <a:off x="4383519" y="1238208"/>
          <a:ext cx="2294751" cy="546046"/>
        </a:xfrm>
        <a:custGeom>
          <a:avLst/>
          <a:gdLst/>
          <a:ahLst/>
          <a:cxnLst/>
          <a:rect l="0" t="0" r="0" b="0"/>
          <a:pathLst>
            <a:path>
              <a:moveTo>
                <a:pt x="0" y="0"/>
              </a:moveTo>
              <a:lnTo>
                <a:pt x="0" y="372114"/>
              </a:lnTo>
              <a:lnTo>
                <a:pt x="2294751" y="372114"/>
              </a:lnTo>
              <a:lnTo>
                <a:pt x="2294751" y="54604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CF73D95-E60E-4DDB-AF8F-21581B667021}">
      <dsp:nvSpPr>
        <dsp:cNvPr id="0" name=""/>
        <dsp:cNvSpPr/>
      </dsp:nvSpPr>
      <dsp:spPr>
        <a:xfrm>
          <a:off x="2088767" y="2976483"/>
          <a:ext cx="1147375" cy="546046"/>
        </a:xfrm>
        <a:custGeom>
          <a:avLst/>
          <a:gdLst/>
          <a:ahLst/>
          <a:cxnLst/>
          <a:rect l="0" t="0" r="0" b="0"/>
          <a:pathLst>
            <a:path>
              <a:moveTo>
                <a:pt x="0" y="0"/>
              </a:moveTo>
              <a:lnTo>
                <a:pt x="0" y="372114"/>
              </a:lnTo>
              <a:lnTo>
                <a:pt x="1147375" y="372114"/>
              </a:lnTo>
              <a:lnTo>
                <a:pt x="1147375" y="54604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AF3FD06-6165-4997-A324-BAAF619EBEE8}">
      <dsp:nvSpPr>
        <dsp:cNvPr id="0" name=""/>
        <dsp:cNvSpPr/>
      </dsp:nvSpPr>
      <dsp:spPr>
        <a:xfrm>
          <a:off x="941391" y="2976483"/>
          <a:ext cx="1147375" cy="546046"/>
        </a:xfrm>
        <a:custGeom>
          <a:avLst/>
          <a:gdLst/>
          <a:ahLst/>
          <a:cxnLst/>
          <a:rect l="0" t="0" r="0" b="0"/>
          <a:pathLst>
            <a:path>
              <a:moveTo>
                <a:pt x="1147375" y="0"/>
              </a:moveTo>
              <a:lnTo>
                <a:pt x="1147375" y="372114"/>
              </a:lnTo>
              <a:lnTo>
                <a:pt x="0" y="372114"/>
              </a:lnTo>
              <a:lnTo>
                <a:pt x="0" y="54604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5DB80EB-324E-4D08-A590-C3AC97091D66}">
      <dsp:nvSpPr>
        <dsp:cNvPr id="0" name=""/>
        <dsp:cNvSpPr/>
      </dsp:nvSpPr>
      <dsp:spPr>
        <a:xfrm>
          <a:off x="2088767" y="1238208"/>
          <a:ext cx="2294751" cy="546046"/>
        </a:xfrm>
        <a:custGeom>
          <a:avLst/>
          <a:gdLst/>
          <a:ahLst/>
          <a:cxnLst/>
          <a:rect l="0" t="0" r="0" b="0"/>
          <a:pathLst>
            <a:path>
              <a:moveTo>
                <a:pt x="2294751" y="0"/>
              </a:moveTo>
              <a:lnTo>
                <a:pt x="2294751" y="372114"/>
              </a:lnTo>
              <a:lnTo>
                <a:pt x="0" y="372114"/>
              </a:lnTo>
              <a:lnTo>
                <a:pt x="0" y="54604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A5C8629-0620-4FB3-B1F8-03020D2A116D}">
      <dsp:nvSpPr>
        <dsp:cNvPr id="0" name=""/>
        <dsp:cNvSpPr/>
      </dsp:nvSpPr>
      <dsp:spPr>
        <a:xfrm>
          <a:off x="3444757" y="45981"/>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5804CDC-94F9-423B-8520-D99F61BA35E0}">
      <dsp:nvSpPr>
        <dsp:cNvPr id="0" name=""/>
        <dsp:cNvSpPr/>
      </dsp:nvSpPr>
      <dsp:spPr>
        <a:xfrm>
          <a:off x="3653370" y="244164"/>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 (EDA) on Dataset</a:t>
          </a:r>
        </a:p>
      </dsp:txBody>
      <dsp:txXfrm>
        <a:off x="3688289" y="279083"/>
        <a:ext cx="1807686" cy="1122389"/>
      </dsp:txXfrm>
    </dsp:sp>
    <dsp:sp modelId="{74B0C218-DB33-4520-A7E8-D7301B57343F}">
      <dsp:nvSpPr>
        <dsp:cNvPr id="0" name=""/>
        <dsp:cNvSpPr/>
      </dsp:nvSpPr>
      <dsp:spPr>
        <a:xfrm>
          <a:off x="1150005" y="1784255"/>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448F06A-B459-4B57-9652-D942688F305B}">
      <dsp:nvSpPr>
        <dsp:cNvPr id="0" name=""/>
        <dsp:cNvSpPr/>
      </dsp:nvSpPr>
      <dsp:spPr>
        <a:xfrm>
          <a:off x="1358619" y="1982438"/>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Number of launches at each site calculated</a:t>
          </a:r>
        </a:p>
      </dsp:txBody>
      <dsp:txXfrm>
        <a:off x="1393538" y="2017357"/>
        <a:ext cx="1807686" cy="1122389"/>
      </dsp:txXfrm>
    </dsp:sp>
    <dsp:sp modelId="{DEAFB9C3-B484-4111-BBE0-14AC46432A13}">
      <dsp:nvSpPr>
        <dsp:cNvPr id="0" name=""/>
        <dsp:cNvSpPr/>
      </dsp:nvSpPr>
      <dsp:spPr>
        <a:xfrm>
          <a:off x="2629" y="3522529"/>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B07CF99-8C98-4B4F-AA78-34C6B009FB17}">
      <dsp:nvSpPr>
        <dsp:cNvPr id="0" name=""/>
        <dsp:cNvSpPr/>
      </dsp:nvSpPr>
      <dsp:spPr>
        <a:xfrm>
          <a:off x="211243" y="3720713"/>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Number and occurrence of mission outcome per orbit type calculated</a:t>
          </a:r>
        </a:p>
      </dsp:txBody>
      <dsp:txXfrm>
        <a:off x="246162" y="3755632"/>
        <a:ext cx="1807686" cy="1122389"/>
      </dsp:txXfrm>
    </dsp:sp>
    <dsp:sp modelId="{840F16F6-DBA0-4856-95F5-6E3232D88BE3}">
      <dsp:nvSpPr>
        <dsp:cNvPr id="0" name=""/>
        <dsp:cNvSpPr/>
      </dsp:nvSpPr>
      <dsp:spPr>
        <a:xfrm>
          <a:off x="2297381" y="3522529"/>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CAFBDB0-1FAD-4550-8323-8B8FFBD7B7DD}">
      <dsp:nvSpPr>
        <dsp:cNvPr id="0" name=""/>
        <dsp:cNvSpPr/>
      </dsp:nvSpPr>
      <dsp:spPr>
        <a:xfrm>
          <a:off x="2505995" y="3720713"/>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Dataset exported as .CSV</a:t>
          </a:r>
        </a:p>
      </dsp:txBody>
      <dsp:txXfrm>
        <a:off x="2540914" y="3755632"/>
        <a:ext cx="1807686" cy="1122389"/>
      </dsp:txXfrm>
    </dsp:sp>
    <dsp:sp modelId="{45545AA4-0805-47EE-8147-4430AF785F1C}">
      <dsp:nvSpPr>
        <dsp:cNvPr id="0" name=""/>
        <dsp:cNvSpPr/>
      </dsp:nvSpPr>
      <dsp:spPr>
        <a:xfrm>
          <a:off x="5739508" y="1784255"/>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527F29F-11AB-4E13-A073-53B25849C2EE}">
      <dsp:nvSpPr>
        <dsp:cNvPr id="0" name=""/>
        <dsp:cNvSpPr/>
      </dsp:nvSpPr>
      <dsp:spPr>
        <a:xfrm>
          <a:off x="5948122" y="1982438"/>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Number and occurrence of each orbit calculated</a:t>
          </a:r>
        </a:p>
      </dsp:txBody>
      <dsp:txXfrm>
        <a:off x="5983041" y="2017357"/>
        <a:ext cx="1807686" cy="1122389"/>
      </dsp:txXfrm>
    </dsp:sp>
    <dsp:sp modelId="{78FCDB5E-1CE5-4527-BC8A-227C8C6CBC9C}">
      <dsp:nvSpPr>
        <dsp:cNvPr id="0" name=""/>
        <dsp:cNvSpPr/>
      </dsp:nvSpPr>
      <dsp:spPr>
        <a:xfrm>
          <a:off x="4592132" y="3522529"/>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D6A8299-5A0D-49A6-BBF8-0EA96A70AEDB}">
      <dsp:nvSpPr>
        <dsp:cNvPr id="0" name=""/>
        <dsp:cNvSpPr/>
      </dsp:nvSpPr>
      <dsp:spPr>
        <a:xfrm>
          <a:off x="4800746" y="3720713"/>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Landing outcome label from outcome column created </a:t>
          </a:r>
        </a:p>
      </dsp:txBody>
      <dsp:txXfrm>
        <a:off x="4835665" y="3755632"/>
        <a:ext cx="1807686" cy="1122389"/>
      </dsp:txXfrm>
    </dsp:sp>
    <dsp:sp modelId="{F2008A39-1C3E-4302-A825-4133AEAD484A}">
      <dsp:nvSpPr>
        <dsp:cNvPr id="0" name=""/>
        <dsp:cNvSpPr/>
      </dsp:nvSpPr>
      <dsp:spPr>
        <a:xfrm>
          <a:off x="6889513" y="3557044"/>
          <a:ext cx="1877524" cy="119222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ED5FA79-1B5D-48FA-B7AA-70C9CA923255}">
      <dsp:nvSpPr>
        <dsp:cNvPr id="0" name=""/>
        <dsp:cNvSpPr/>
      </dsp:nvSpPr>
      <dsp:spPr>
        <a:xfrm>
          <a:off x="7098126" y="3755228"/>
          <a:ext cx="1877524" cy="11922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Success rate for every landing in dataset determined</a:t>
          </a:r>
        </a:p>
      </dsp:txBody>
      <dsp:txXfrm>
        <a:off x="7133045" y="3790147"/>
        <a:ext cx="1807686" cy="11223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DannyDRG/SpaceX-Capstone/blob/e97fc26504dd3b50b324961249ca449860e0caa4/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nnyDRG/SpaceX-Capstone/blob/a4f15d3badb9773ad315d2b7bed9b60d41b304bc/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nnyDRG/SpaceX-Capstone/blob/a4f15d3badb9773ad315d2b7bed9b60d41b304bc/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nnyDRG/SpaceX-Capstone/blob/a4f15d3badb9773ad315d2b7bed9b60d41b304bc/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nnyDRG/SpaceX-Capstone/blob/a4f15d3badb9773ad315d2b7bed9b60d41b304bc/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nnyDRG/SpaceX-Capstone/blob/a4f15d3badb9773ad315d2b7bed9b60d41b304bc/Machine%20Learning%20Prediction%20Lab%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github.com/DannyDRG/SpaceX-Capstone/blob/a4f15d3badb9773ad315d2b7bed9b60d41b304bc/Data%20Collection%20API.ipynb"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hyperlink" Target="https://github.com/DannyDRG/SpaceX-Capstone/blob/a4f15d3badb9773ad315d2b7bed9b60d41b304bc/Web%20Scraping.ipynb"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Gomez</a:t>
            </a:r>
          </a:p>
          <a:p>
            <a:r>
              <a:rPr lang="en-US" dirty="0">
                <a:solidFill>
                  <a:schemeClr val="bg2"/>
                </a:solidFill>
                <a:latin typeface="Abadi" panose="020B0604020104020204" pitchFamily="34" charset="0"/>
                <a:ea typeface="SF Pro" pitchFamily="2" charset="0"/>
                <a:cs typeface="SF Pro" pitchFamily="2" charset="0"/>
              </a:rPr>
              <a:t>10/23/21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dirty="0"/>
              <a:t>Process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9AEDF53C-25C7-40A5-8517-D432E6F6BB64}"/>
              </a:ext>
            </a:extLst>
          </p:cNvPr>
          <p:cNvGraphicFramePr/>
          <p:nvPr>
            <p:extLst>
              <p:ext uri="{D42A27DB-BD31-4B8C-83A1-F6EECF244321}">
                <p14:modId xmlns:p14="http://schemas.microsoft.com/office/powerpoint/2010/main" val="3537098438"/>
              </p:ext>
            </p:extLst>
          </p:nvPr>
        </p:nvGraphicFramePr>
        <p:xfrm>
          <a:off x="1539985" y="1360428"/>
          <a:ext cx="8975652" cy="4958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057C4E8D-F05D-4593-9F9B-F652B6D140F5}"/>
              </a:ext>
            </a:extLst>
          </p:cNvPr>
          <p:cNvSpPr txBox="1"/>
          <p:nvPr/>
        </p:nvSpPr>
        <p:spPr>
          <a:xfrm>
            <a:off x="8823489" y="1753386"/>
            <a:ext cx="2488245" cy="369332"/>
          </a:xfrm>
          <a:prstGeom prst="rect">
            <a:avLst/>
          </a:prstGeom>
          <a:noFill/>
        </p:spPr>
        <p:txBody>
          <a:bodyPr wrap="none" rtlCol="0">
            <a:spAutoFit/>
          </a:bodyPr>
          <a:lstStyle/>
          <a:p>
            <a:r>
              <a:rPr lang="en-US" dirty="0" err="1">
                <a:hlinkClick r:id="rId8"/>
              </a:rPr>
              <a:t>Github</a:t>
            </a:r>
            <a:r>
              <a:rPr lang="en-US" dirty="0">
                <a:hlinkClick r:id="rId8"/>
              </a:rPr>
              <a:t> Link to Notebook</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594"/>
            <a:ext cx="9241256" cy="4048811"/>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Scatter graphs, a bar graph, and a Line graph were all used. </a:t>
            </a:r>
          </a:p>
          <a:p>
            <a:pPr>
              <a:lnSpc>
                <a:spcPct val="100000"/>
              </a:lnSpc>
              <a:spcBef>
                <a:spcPts val="1400"/>
              </a:spcBef>
            </a:pPr>
            <a:r>
              <a:rPr lang="en-US" sz="1400" dirty="0">
                <a:solidFill>
                  <a:schemeClr val="accent3">
                    <a:lumMod val="25000"/>
                  </a:schemeClr>
                </a:solidFill>
                <a:latin typeface="Abadi"/>
              </a:rPr>
              <a:t>Scatter plots usually contain large amounts of data and are used to show how much one variable is affected by another.</a:t>
            </a:r>
          </a:p>
          <a:p>
            <a:pPr>
              <a:lnSpc>
                <a:spcPct val="100000"/>
              </a:lnSpc>
              <a:spcBef>
                <a:spcPts val="1400"/>
              </a:spcBef>
            </a:pPr>
            <a:r>
              <a:rPr lang="en-US" sz="1400" dirty="0">
                <a:solidFill>
                  <a:schemeClr val="accent3">
                    <a:lumMod val="25000"/>
                  </a:schemeClr>
                </a:solidFill>
                <a:latin typeface="Abadi"/>
              </a:rPr>
              <a:t>The following scatter plots were used:</a:t>
            </a:r>
          </a:p>
          <a:p>
            <a:pPr lvl="1">
              <a:lnSpc>
                <a:spcPct val="100000"/>
              </a:lnSpc>
              <a:spcBef>
                <a:spcPts val="1400"/>
              </a:spcBef>
            </a:pPr>
            <a:r>
              <a:rPr lang="en-US" sz="1400" dirty="0">
                <a:solidFill>
                  <a:schemeClr val="accent3">
                    <a:lumMod val="25000"/>
                  </a:schemeClr>
                </a:solidFill>
                <a:latin typeface="Abadi"/>
              </a:rPr>
              <a:t>Flight Number vs. Payload Mass</a:t>
            </a:r>
          </a:p>
          <a:p>
            <a:pPr lvl="1">
              <a:lnSpc>
                <a:spcPct val="100000"/>
              </a:lnSpc>
              <a:spcBef>
                <a:spcPts val="1400"/>
              </a:spcBef>
            </a:pPr>
            <a:r>
              <a:rPr lang="en-US" sz="1400" dirty="0">
                <a:solidFill>
                  <a:schemeClr val="accent3">
                    <a:lumMod val="25000"/>
                  </a:schemeClr>
                </a:solidFill>
                <a:latin typeface="Abadi"/>
              </a:rPr>
              <a:t>Flight Number vs. Launch Site</a:t>
            </a:r>
          </a:p>
          <a:p>
            <a:pPr lvl="1">
              <a:lnSpc>
                <a:spcPct val="100000"/>
              </a:lnSpc>
              <a:spcBef>
                <a:spcPts val="1400"/>
              </a:spcBef>
            </a:pPr>
            <a:r>
              <a:rPr lang="en-US" sz="1400" dirty="0">
                <a:solidFill>
                  <a:schemeClr val="accent3">
                    <a:lumMod val="25000"/>
                  </a:schemeClr>
                </a:solidFill>
                <a:latin typeface="Abadi"/>
              </a:rPr>
              <a:t>Payload vs. Launch Site</a:t>
            </a:r>
          </a:p>
          <a:p>
            <a:pPr lvl="1">
              <a:lnSpc>
                <a:spcPct val="100000"/>
              </a:lnSpc>
              <a:spcBef>
                <a:spcPts val="1400"/>
              </a:spcBef>
            </a:pPr>
            <a:r>
              <a:rPr lang="en-US" sz="1400" dirty="0">
                <a:solidFill>
                  <a:schemeClr val="accent3">
                    <a:lumMod val="25000"/>
                  </a:schemeClr>
                </a:solidFill>
                <a:latin typeface="Abadi"/>
              </a:rPr>
              <a:t>Orbit vs. Flight Number</a:t>
            </a:r>
          </a:p>
          <a:p>
            <a:pPr lvl="1">
              <a:lnSpc>
                <a:spcPct val="100000"/>
              </a:lnSpc>
              <a:spcBef>
                <a:spcPts val="1400"/>
              </a:spcBef>
            </a:pPr>
            <a:r>
              <a:rPr lang="en-US" sz="1400" dirty="0">
                <a:solidFill>
                  <a:schemeClr val="accent3">
                    <a:lumMod val="25000"/>
                  </a:schemeClr>
                </a:solidFill>
                <a:latin typeface="Abadi"/>
              </a:rPr>
              <a:t>Payload vs. Orbit Type</a:t>
            </a:r>
          </a:p>
          <a:p>
            <a:pPr lvl="1">
              <a:lnSpc>
                <a:spcPct val="100000"/>
              </a:lnSpc>
              <a:spcBef>
                <a:spcPts val="1400"/>
              </a:spcBef>
            </a:pPr>
            <a:r>
              <a:rPr lang="en-US" sz="1400" dirty="0">
                <a:solidFill>
                  <a:schemeClr val="accent3">
                    <a:lumMod val="25000"/>
                  </a:schemeClr>
                </a:solidFill>
                <a:latin typeface="Abadi"/>
              </a:rPr>
              <a:t>Orbit vs. Payload Mass</a:t>
            </a:r>
          </a:p>
          <a:p>
            <a:r>
              <a:rPr lang="en-US" sz="1400" dirty="0"/>
              <a:t>Line Graphs were used to show trends and to make predictions with the available data. </a:t>
            </a:r>
          </a:p>
          <a:p>
            <a:pPr lvl="1"/>
            <a:r>
              <a:rPr lang="en-US" sz="1400" dirty="0"/>
              <a:t>Mean vs. Orbit bar graph was used</a:t>
            </a:r>
          </a:p>
          <a:p>
            <a:r>
              <a:rPr lang="en-US" sz="1400" dirty="0"/>
              <a:t>A bar Graph was used to compare different groups together and to show any big changes in data over time. </a:t>
            </a:r>
          </a:p>
          <a:p>
            <a:pPr lvl="1"/>
            <a:r>
              <a:rPr lang="en-US" sz="1400" dirty="0"/>
              <a:t>Success Rate vs. Year line graph was used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78748BA-AB13-447A-A3DE-A30731B3B269}"/>
              </a:ext>
            </a:extLst>
          </p:cNvPr>
          <p:cNvSpPr txBox="1"/>
          <p:nvPr/>
        </p:nvSpPr>
        <p:spPr>
          <a:xfrm>
            <a:off x="1027522" y="6427211"/>
            <a:ext cx="2488245" cy="369332"/>
          </a:xfrm>
          <a:prstGeom prst="rect">
            <a:avLst/>
          </a:prstGeom>
          <a:noFill/>
        </p:spPr>
        <p:txBody>
          <a:bodyPr wrap="none" rtlCol="0">
            <a:spAutoFit/>
          </a:bodyPr>
          <a:lstStyle/>
          <a:p>
            <a:r>
              <a:rPr lang="en-US" dirty="0" err="1">
                <a:hlinkClick r:id="rId3"/>
              </a:rPr>
              <a:t>Github</a:t>
            </a:r>
            <a:r>
              <a:rPr lang="en-US" dirty="0">
                <a:hlinkClick r:id="rId3"/>
              </a:rPr>
              <a:t> Link to Notebook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624"/>
            <a:ext cx="10193363" cy="4245433"/>
          </a:xfrm>
          <a:prstGeom prst="rect">
            <a:avLst/>
          </a:prstGeom>
        </p:spPr>
        <p:txBody>
          <a:bodyPr lIns="91440" tIns="45720" rIns="91440" bIns="45720" anchor="t">
            <a:normAutofit fontScale="92500" lnSpcReduction="10000"/>
          </a:bodyPr>
          <a:lstStyle/>
          <a:p>
            <a:pPr>
              <a:lnSpc>
                <a:spcPct val="100000"/>
              </a:lnSpc>
              <a:spcBef>
                <a:spcPts val="1400"/>
              </a:spcBef>
            </a:pPr>
            <a:r>
              <a:rPr lang="en-US" sz="1400" dirty="0">
                <a:solidFill>
                  <a:schemeClr val="accent3">
                    <a:lumMod val="25000"/>
                  </a:schemeClr>
                </a:solidFill>
                <a:latin typeface="Abadi"/>
              </a:rPr>
              <a:t>SQL Queries Performed:</a:t>
            </a:r>
          </a:p>
          <a:p>
            <a:pPr lvl="1">
              <a:lnSpc>
                <a:spcPct val="100000"/>
              </a:lnSpc>
              <a:spcBef>
                <a:spcPts val="1400"/>
              </a:spcBef>
            </a:pPr>
            <a:r>
              <a:rPr lang="en-US" sz="1400" dirty="0">
                <a:solidFill>
                  <a:schemeClr val="accent3">
                    <a:lumMod val="25000"/>
                  </a:schemeClr>
                </a:solidFill>
                <a:latin typeface="Abadi"/>
              </a:rPr>
              <a:t>Displaying names of unique launch sites</a:t>
            </a:r>
          </a:p>
          <a:p>
            <a:pPr lvl="1">
              <a:lnSpc>
                <a:spcPct val="100000"/>
              </a:lnSpc>
              <a:spcBef>
                <a:spcPts val="1400"/>
              </a:spcBef>
            </a:pPr>
            <a:r>
              <a:rPr lang="en-US" sz="1400" dirty="0">
                <a:solidFill>
                  <a:schemeClr val="accent3">
                    <a:lumMod val="25000"/>
                  </a:schemeClr>
                </a:solidFill>
                <a:latin typeface="Abadi"/>
              </a:rPr>
              <a:t>Displaying 5 records with specific launch site strings such as ‘KSC’</a:t>
            </a:r>
          </a:p>
          <a:p>
            <a:pPr lvl="1">
              <a:lnSpc>
                <a:spcPct val="100000"/>
              </a:lnSpc>
              <a:spcBef>
                <a:spcPts val="1400"/>
              </a:spcBef>
            </a:pPr>
            <a:r>
              <a:rPr lang="en-US" sz="1400" dirty="0">
                <a:solidFill>
                  <a:schemeClr val="accent3">
                    <a:lumMod val="25000"/>
                  </a:schemeClr>
                </a:solidFill>
                <a:latin typeface="Abadi"/>
              </a:rPr>
              <a:t>Displaying total payload mass by specific boosters</a:t>
            </a:r>
          </a:p>
          <a:p>
            <a:pPr lvl="1">
              <a:lnSpc>
                <a:spcPct val="100000"/>
              </a:lnSpc>
              <a:spcBef>
                <a:spcPts val="1400"/>
              </a:spcBef>
            </a:pPr>
            <a:r>
              <a:rPr lang="en-US" sz="1400" dirty="0">
                <a:solidFill>
                  <a:schemeClr val="accent3">
                    <a:lumMod val="25000"/>
                  </a:schemeClr>
                </a:solidFill>
                <a:latin typeface="Abadi"/>
              </a:rPr>
              <a:t>Displaying average payload mass carried by booster version</a:t>
            </a:r>
          </a:p>
          <a:p>
            <a:pPr lvl="1">
              <a:lnSpc>
                <a:spcPct val="100000"/>
              </a:lnSpc>
              <a:spcBef>
                <a:spcPts val="1400"/>
              </a:spcBef>
            </a:pPr>
            <a:r>
              <a:rPr lang="en-US" sz="1400" dirty="0">
                <a:solidFill>
                  <a:schemeClr val="accent3">
                    <a:lumMod val="25000"/>
                  </a:schemeClr>
                </a:solidFill>
                <a:latin typeface="Abadi"/>
              </a:rPr>
              <a:t>Listing Dates of successful landing outcomes</a:t>
            </a:r>
          </a:p>
          <a:p>
            <a:pPr lvl="1">
              <a:lnSpc>
                <a:spcPct val="100000"/>
              </a:lnSpc>
              <a:spcBef>
                <a:spcPts val="1400"/>
              </a:spcBef>
            </a:pPr>
            <a:r>
              <a:rPr lang="en-US" sz="1400" dirty="0">
                <a:solidFill>
                  <a:schemeClr val="accent3">
                    <a:lumMod val="25000"/>
                  </a:schemeClr>
                </a:solidFill>
                <a:latin typeface="Abadi"/>
              </a:rPr>
              <a:t>Listing the names of boosters with success in ground pad and payload masses between 4000 and 6000</a:t>
            </a:r>
          </a:p>
          <a:p>
            <a:pPr lvl="1">
              <a:lnSpc>
                <a:spcPct val="100000"/>
              </a:lnSpc>
              <a:spcBef>
                <a:spcPts val="1400"/>
              </a:spcBef>
            </a:pPr>
            <a:r>
              <a:rPr lang="en-US" sz="1400" dirty="0">
                <a:solidFill>
                  <a:schemeClr val="accent3">
                    <a:lumMod val="25000"/>
                  </a:schemeClr>
                </a:solidFill>
                <a:latin typeface="Abadi"/>
              </a:rPr>
              <a:t>Listing the total number of successful or failure mission outcomes</a:t>
            </a:r>
          </a:p>
          <a:p>
            <a:pPr lvl="1">
              <a:lnSpc>
                <a:spcPct val="100000"/>
              </a:lnSpc>
              <a:spcBef>
                <a:spcPts val="1400"/>
              </a:spcBef>
            </a:pPr>
            <a:r>
              <a:rPr lang="en-US" sz="1400" dirty="0">
                <a:solidFill>
                  <a:schemeClr val="accent3">
                    <a:lumMod val="25000"/>
                  </a:schemeClr>
                </a:solidFill>
                <a:latin typeface="Abadi"/>
              </a:rPr>
              <a:t>Listing the names of the booster versions that have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Listing records that display month names, successful landing outcomes in ground pad, booster versions, and launch site for the months in the year 2017</a:t>
            </a:r>
          </a:p>
          <a:p>
            <a:pPr lvl="1">
              <a:lnSpc>
                <a:spcPct val="100000"/>
              </a:lnSpc>
              <a:spcBef>
                <a:spcPts val="1400"/>
              </a:spcBef>
            </a:pPr>
            <a:r>
              <a:rPr lang="en-US" sz="1400" dirty="0">
                <a:solidFill>
                  <a:schemeClr val="accent3">
                    <a:lumMod val="25000"/>
                  </a:schemeClr>
                </a:solidFill>
                <a:latin typeface="Abadi" panose="020B0604020104020204" pitchFamily="34" charset="0"/>
              </a:rPr>
              <a:t>Ranking the successful landing outcomes between 2010-06-04 and 2017-03-20 in descending order. </a:t>
            </a: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1798CC3-0866-4F13-A549-AF97EB348E6B}"/>
              </a:ext>
            </a:extLst>
          </p:cNvPr>
          <p:cNvSpPr txBox="1"/>
          <p:nvPr/>
        </p:nvSpPr>
        <p:spPr>
          <a:xfrm>
            <a:off x="1197204" y="6095117"/>
            <a:ext cx="2488245" cy="369332"/>
          </a:xfrm>
          <a:prstGeom prst="rect">
            <a:avLst/>
          </a:prstGeom>
          <a:noFill/>
        </p:spPr>
        <p:txBody>
          <a:bodyPr wrap="none" rtlCol="0">
            <a:spAutoFit/>
          </a:bodyPr>
          <a:lstStyle/>
          <a:p>
            <a:r>
              <a:rPr lang="en-US" dirty="0" err="1">
                <a:hlinkClick r:id="rId3"/>
              </a:rPr>
              <a:t>Github</a:t>
            </a:r>
            <a:r>
              <a:rPr lang="en-US" dirty="0">
                <a:hlinkClick r:id="rId3"/>
              </a:rPr>
              <a:t> Link to Notebook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Lines were used to visualize the latitude and longitude coordinates of launch sites, highways, coastlines, and cities. Circles were used to represent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Red and green markers were used to represent failure launch outcomes and successful launch outcomes respectively. </a:t>
            </a:r>
          </a:p>
          <a:p>
            <a:pPr>
              <a:lnSpc>
                <a:spcPct val="100000"/>
              </a:lnSpc>
              <a:spcBef>
                <a:spcPts val="1400"/>
              </a:spcBef>
            </a:pPr>
            <a:r>
              <a:rPr lang="en-US" sz="2200" dirty="0">
                <a:solidFill>
                  <a:schemeClr val="accent3">
                    <a:lumMod val="25000"/>
                  </a:schemeClr>
                </a:solidFill>
                <a:latin typeface="Abadi" panose="020B0604020104020204" pitchFamily="34" charset="0"/>
              </a:rPr>
              <a:t>No launch sites were found to be in close proximity of railways, highways, and cities but they were found to be within close proximity from cities. </a:t>
            </a:r>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D5B627E-451E-4036-A703-41CDD6049E65}"/>
              </a:ext>
            </a:extLst>
          </p:cNvPr>
          <p:cNvSpPr txBox="1"/>
          <p:nvPr/>
        </p:nvSpPr>
        <p:spPr>
          <a:xfrm>
            <a:off x="1376313" y="5354425"/>
            <a:ext cx="2488245" cy="369332"/>
          </a:xfrm>
          <a:prstGeom prst="rect">
            <a:avLst/>
          </a:prstGeom>
          <a:noFill/>
        </p:spPr>
        <p:txBody>
          <a:bodyPr wrap="none" rtlCol="0">
            <a:spAutoFit/>
          </a:bodyPr>
          <a:lstStyle/>
          <a:p>
            <a:r>
              <a:rPr lang="en-US" dirty="0" err="1">
                <a:hlinkClick r:id="rId3"/>
              </a:rPr>
              <a:t>Github</a:t>
            </a:r>
            <a:r>
              <a:rPr lang="en-US" dirty="0">
                <a:hlinkClick r:id="rId3"/>
              </a:rPr>
              <a:t> Link to Notebook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the dashboard.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showed the total launches for specific launch sites and for all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multiple classes of data</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was chosen as a good visual representation of total quantity of a specific data set compared to others. </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was added to the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was used to show the relationship between outcome and payload mass for different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Best method to show non linear patterns</a:t>
            </a:r>
          </a:p>
          <a:p>
            <a:pPr lvl="1">
              <a:lnSpc>
                <a:spcPct val="100000"/>
              </a:lnSpc>
              <a:spcBef>
                <a:spcPts val="1400"/>
              </a:spcBef>
            </a:pPr>
            <a:r>
              <a:rPr lang="en-US" sz="1800" dirty="0">
                <a:solidFill>
                  <a:schemeClr val="accent3">
                    <a:lumMod val="25000"/>
                  </a:schemeClr>
                </a:solidFill>
                <a:latin typeface="Abadi" panose="020B0604020104020204" pitchFamily="34" charset="0"/>
              </a:rPr>
              <a:t>Maximum and minimums can easily be determined</a:t>
            </a:r>
          </a:p>
          <a:p>
            <a:pPr lvl="1">
              <a:lnSpc>
                <a:spcPct val="100000"/>
              </a:lnSpc>
              <a:spcBef>
                <a:spcPts val="1400"/>
              </a:spcBef>
            </a:pPr>
            <a:r>
              <a:rPr lang="en-US" sz="1800" dirty="0">
                <a:solidFill>
                  <a:schemeClr val="accent3">
                    <a:lumMod val="25000"/>
                  </a:schemeClr>
                </a:solidFill>
                <a:latin typeface="Abadi" panose="020B0604020104020204" pitchFamily="34" charset="0"/>
              </a:rPr>
              <a:t>Observation are straightforward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A387492A-E9EE-4073-A0F6-8495FB6251C0}"/>
              </a:ext>
            </a:extLst>
          </p:cNvPr>
          <p:cNvSpPr txBox="1"/>
          <p:nvPr/>
        </p:nvSpPr>
        <p:spPr>
          <a:xfrm>
            <a:off x="1404594" y="6344239"/>
            <a:ext cx="2689006" cy="369332"/>
          </a:xfrm>
          <a:prstGeom prst="rect">
            <a:avLst/>
          </a:prstGeom>
          <a:noFill/>
        </p:spPr>
        <p:txBody>
          <a:bodyPr wrap="none" rtlCol="0">
            <a:spAutoFit/>
          </a:bodyPr>
          <a:lstStyle/>
          <a:p>
            <a:r>
              <a:rPr lang="en-US" dirty="0" err="1">
                <a:hlinkClick r:id="rId3"/>
              </a:rPr>
              <a:t>Github</a:t>
            </a:r>
            <a:r>
              <a:rPr lang="en-US" dirty="0">
                <a:hlinkClick r:id="rId3"/>
              </a:rPr>
              <a:t> Link to source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740"/>
            <a:ext cx="10515601" cy="4791223"/>
          </a:xfrm>
          <a:prstGeom prst="rect">
            <a:avLst/>
          </a:prstGeom>
        </p:spPr>
        <p:txBody>
          <a:bodyPr>
            <a:normAutofit lnSpcReduction="10000"/>
          </a:bodyPr>
          <a:lstStyle/>
          <a:p>
            <a:pPr>
              <a:lnSpc>
                <a:spcPct val="100000"/>
              </a:lnSpc>
              <a:spcBef>
                <a:spcPts val="0"/>
              </a:spcBef>
            </a:pPr>
            <a:r>
              <a:rPr lang="en-US" sz="2200" dirty="0">
                <a:solidFill>
                  <a:schemeClr val="accent3">
                    <a:lumMod val="25000"/>
                  </a:schemeClr>
                </a:solidFill>
                <a:latin typeface="Abadi" panose="020B0604020104020204" pitchFamily="34" charset="0"/>
              </a:rPr>
              <a:t>Model Building</a:t>
            </a:r>
          </a:p>
          <a:p>
            <a:pPr lvl="1">
              <a:lnSpc>
                <a:spcPct val="100000"/>
              </a:lnSpc>
              <a:spcBef>
                <a:spcPts val="0"/>
              </a:spcBef>
            </a:pPr>
            <a:r>
              <a:rPr lang="en-US" sz="1800" dirty="0">
                <a:solidFill>
                  <a:schemeClr val="accent3">
                    <a:lumMod val="25000"/>
                  </a:schemeClr>
                </a:solidFill>
                <a:latin typeface="Abadi" panose="020B0604020104020204" pitchFamily="34" charset="0"/>
              </a:rPr>
              <a:t>Dataset was loaded into NumPy and Pandas</a:t>
            </a:r>
          </a:p>
          <a:p>
            <a:pPr lvl="1">
              <a:lnSpc>
                <a:spcPct val="100000"/>
              </a:lnSpc>
              <a:spcBef>
                <a:spcPts val="0"/>
              </a:spcBef>
            </a:pPr>
            <a:r>
              <a:rPr lang="en-US" sz="1800" dirty="0">
                <a:solidFill>
                  <a:schemeClr val="accent3">
                    <a:lumMod val="25000"/>
                  </a:schemeClr>
                </a:solidFill>
                <a:latin typeface="Abadi" panose="020B0604020104020204" pitchFamily="34" charset="0"/>
              </a:rPr>
              <a:t>Data was transformed</a:t>
            </a:r>
          </a:p>
          <a:p>
            <a:pPr lvl="1">
              <a:lnSpc>
                <a:spcPct val="100000"/>
              </a:lnSpc>
              <a:spcBef>
                <a:spcPts val="0"/>
              </a:spcBef>
            </a:pPr>
            <a:r>
              <a:rPr lang="en-US" sz="1800" dirty="0">
                <a:solidFill>
                  <a:schemeClr val="accent3">
                    <a:lumMod val="25000"/>
                  </a:schemeClr>
                </a:solidFill>
                <a:latin typeface="Abadi" panose="020B0604020104020204" pitchFamily="34" charset="0"/>
              </a:rPr>
              <a:t>Data was split into training and test data sets</a:t>
            </a:r>
          </a:p>
          <a:p>
            <a:pPr lvl="1">
              <a:lnSpc>
                <a:spcPct val="100000"/>
              </a:lnSpc>
              <a:spcBef>
                <a:spcPts val="0"/>
              </a:spcBef>
            </a:pPr>
            <a:r>
              <a:rPr lang="en-US" sz="1800" dirty="0">
                <a:solidFill>
                  <a:schemeClr val="accent3">
                    <a:lumMod val="25000"/>
                  </a:schemeClr>
                </a:solidFill>
                <a:latin typeface="Abadi" panose="020B0604020104020204" pitchFamily="34" charset="0"/>
              </a:rPr>
              <a:t>Amount of sample tests was checked</a:t>
            </a:r>
          </a:p>
          <a:p>
            <a:pPr lvl="1">
              <a:lnSpc>
                <a:spcPct val="100000"/>
              </a:lnSpc>
              <a:spcBef>
                <a:spcPts val="0"/>
              </a:spcBef>
            </a:pPr>
            <a:r>
              <a:rPr lang="en-US" sz="1800" dirty="0">
                <a:solidFill>
                  <a:schemeClr val="accent3">
                    <a:lumMod val="25000"/>
                  </a:schemeClr>
                </a:solidFill>
                <a:latin typeface="Abadi" panose="020B0604020104020204" pitchFamily="34" charset="0"/>
              </a:rPr>
              <a:t>Decision on what machine learning algorithms should be used</a:t>
            </a:r>
          </a:p>
          <a:p>
            <a:pPr lvl="1">
              <a:lnSpc>
                <a:spcPct val="100000"/>
              </a:lnSpc>
              <a:spcBef>
                <a:spcPts val="0"/>
              </a:spcBef>
            </a:pPr>
            <a:r>
              <a:rPr lang="en-US" sz="1800" dirty="0">
                <a:solidFill>
                  <a:schemeClr val="accent3">
                    <a:lumMod val="25000"/>
                  </a:schemeClr>
                </a:solidFill>
                <a:latin typeface="Abadi" panose="020B0604020104020204" pitchFamily="34" charset="0"/>
              </a:rPr>
              <a:t>Parameters and algorithms were set to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Datasets were set into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objects and dataset was trained</a:t>
            </a:r>
          </a:p>
          <a:p>
            <a:pPr>
              <a:lnSpc>
                <a:spcPct val="100000"/>
              </a:lnSpc>
              <a:spcBef>
                <a:spcPts val="0"/>
              </a:spcBef>
            </a:pPr>
            <a:r>
              <a:rPr lang="en-US" sz="2200" dirty="0">
                <a:solidFill>
                  <a:schemeClr val="accent3">
                    <a:lumMod val="25000"/>
                  </a:schemeClr>
                </a:solidFill>
                <a:latin typeface="Abadi" panose="020B0604020104020204" pitchFamily="34" charset="0"/>
              </a:rPr>
              <a:t>Model Evaluation</a:t>
            </a:r>
          </a:p>
          <a:p>
            <a:pPr lvl="1">
              <a:lnSpc>
                <a:spcPct val="100000"/>
              </a:lnSpc>
              <a:spcBef>
                <a:spcPts val="0"/>
              </a:spcBef>
            </a:pPr>
            <a:r>
              <a:rPr lang="en-US" sz="1800" dirty="0">
                <a:solidFill>
                  <a:schemeClr val="accent3">
                    <a:lumMod val="25000"/>
                  </a:schemeClr>
                </a:solidFill>
                <a:latin typeface="Abadi" panose="020B0604020104020204" pitchFamily="34" charset="0"/>
              </a:rPr>
              <a:t>Accuracy  was checked for each model</a:t>
            </a:r>
          </a:p>
          <a:p>
            <a:pPr lvl="1">
              <a:lnSpc>
                <a:spcPct val="100000"/>
              </a:lnSpc>
              <a:spcBef>
                <a:spcPts val="0"/>
              </a:spcBef>
            </a:pPr>
            <a:r>
              <a:rPr lang="en-US" sz="1800" dirty="0">
                <a:solidFill>
                  <a:schemeClr val="accent3">
                    <a:lumMod val="25000"/>
                  </a:schemeClr>
                </a:solidFill>
                <a:latin typeface="Abadi" panose="020B0604020104020204" pitchFamily="34" charset="0"/>
              </a:rPr>
              <a:t>Hyperparameter were tuned for each algorithm type</a:t>
            </a:r>
          </a:p>
          <a:p>
            <a:pPr lvl="1">
              <a:lnSpc>
                <a:spcPct val="100000"/>
              </a:lnSpc>
              <a:spcBef>
                <a:spcPts val="0"/>
              </a:spcBef>
            </a:pPr>
            <a:r>
              <a:rPr lang="en-US" sz="1800" dirty="0">
                <a:solidFill>
                  <a:schemeClr val="accent3">
                    <a:lumMod val="25000"/>
                  </a:schemeClr>
                </a:solidFill>
                <a:latin typeface="Abadi" panose="020B0604020104020204" pitchFamily="34" charset="0"/>
              </a:rPr>
              <a:t>Confusion matrix were plotted</a:t>
            </a:r>
          </a:p>
          <a:p>
            <a:pPr>
              <a:lnSpc>
                <a:spcPct val="100000"/>
              </a:lnSpc>
              <a:spcBef>
                <a:spcPts val="0"/>
              </a:spcBef>
            </a:pPr>
            <a:r>
              <a:rPr lang="en-US" sz="2200" dirty="0">
                <a:solidFill>
                  <a:schemeClr val="accent3">
                    <a:lumMod val="25000"/>
                  </a:schemeClr>
                </a:solidFill>
                <a:latin typeface="Abadi" panose="020B0604020104020204" pitchFamily="34" charset="0"/>
              </a:rPr>
              <a:t>Model Improving</a:t>
            </a:r>
          </a:p>
          <a:p>
            <a:pPr lvl="1">
              <a:lnSpc>
                <a:spcPct val="100000"/>
              </a:lnSpc>
              <a:spcBef>
                <a:spcPts val="0"/>
              </a:spcBef>
            </a:pPr>
            <a:r>
              <a:rPr lang="en-US" sz="1800" dirty="0">
                <a:solidFill>
                  <a:schemeClr val="accent3">
                    <a:lumMod val="25000"/>
                  </a:schemeClr>
                </a:solidFill>
                <a:latin typeface="Abadi" panose="020B0604020104020204" pitchFamily="34" charset="0"/>
              </a:rPr>
              <a:t>Feature engineering and Algorithm tuning</a:t>
            </a:r>
          </a:p>
          <a:p>
            <a:pPr>
              <a:lnSpc>
                <a:spcPct val="100000"/>
              </a:lnSpc>
              <a:spcBef>
                <a:spcPts val="0"/>
              </a:spcBef>
            </a:pPr>
            <a:r>
              <a:rPr lang="en-US" sz="2200" dirty="0">
                <a:solidFill>
                  <a:schemeClr val="accent3">
                    <a:lumMod val="25000"/>
                  </a:schemeClr>
                </a:solidFill>
                <a:latin typeface="Abadi" panose="020B0604020104020204" pitchFamily="34" charset="0"/>
              </a:rPr>
              <a:t>Best Performing classification model</a:t>
            </a:r>
          </a:p>
          <a:p>
            <a:pPr lvl="1">
              <a:lnSpc>
                <a:spcPct val="100000"/>
              </a:lnSpc>
              <a:spcBef>
                <a:spcPts val="0"/>
              </a:spcBef>
            </a:pPr>
            <a:r>
              <a:rPr lang="en-US" sz="1800" dirty="0">
                <a:solidFill>
                  <a:schemeClr val="accent3">
                    <a:lumMod val="25000"/>
                  </a:schemeClr>
                </a:solidFill>
                <a:latin typeface="Abadi" panose="020B0604020104020204" pitchFamily="34" charset="0"/>
              </a:rPr>
              <a:t>Model with the best accuracy score won as the best performing model</a:t>
            </a:r>
          </a:p>
          <a:p>
            <a:pPr lvl="1">
              <a:lnSpc>
                <a:spcPct val="100000"/>
              </a:lnSpc>
              <a:spcBef>
                <a:spcPts val="0"/>
              </a:spcBef>
            </a:pPr>
            <a:r>
              <a:rPr lang="en-US" sz="1800" dirty="0">
                <a:solidFill>
                  <a:schemeClr val="accent3">
                    <a:lumMod val="25000"/>
                  </a:schemeClr>
                </a:solidFill>
                <a:latin typeface="Abadi" panose="020B0604020104020204" pitchFamily="34" charset="0"/>
              </a:rPr>
              <a:t>A dictionary of algorithms with scores can be found in the notebook</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BFC8D22-C234-41C2-8EF2-0E908FF18274}"/>
              </a:ext>
            </a:extLst>
          </p:cNvPr>
          <p:cNvSpPr txBox="1"/>
          <p:nvPr/>
        </p:nvSpPr>
        <p:spPr>
          <a:xfrm>
            <a:off x="1310326" y="6242545"/>
            <a:ext cx="2488245" cy="369332"/>
          </a:xfrm>
          <a:prstGeom prst="rect">
            <a:avLst/>
          </a:prstGeom>
          <a:noFill/>
        </p:spPr>
        <p:txBody>
          <a:bodyPr wrap="none" rtlCol="0">
            <a:spAutoFit/>
          </a:bodyPr>
          <a:lstStyle/>
          <a:p>
            <a:r>
              <a:rPr lang="en-US" dirty="0" err="1">
                <a:hlinkClick r:id="rId3"/>
              </a:rPr>
              <a:t>Github</a:t>
            </a:r>
            <a:r>
              <a:rPr lang="en-US" dirty="0">
                <a:hlinkClick r:id="rId3"/>
              </a:rPr>
              <a:t> Link to Notebook</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7783" y="4895902"/>
            <a:ext cx="9996433" cy="142344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amount of flights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6D5D8EB-1C51-435F-ACB6-E60A848EEA50}"/>
              </a:ext>
            </a:extLst>
          </p:cNvPr>
          <p:cNvPicPr>
            <a:picLocks noChangeAspect="1"/>
          </p:cNvPicPr>
          <p:nvPr/>
        </p:nvPicPr>
        <p:blipFill>
          <a:blip r:embed="rId3"/>
          <a:stretch>
            <a:fillRect/>
          </a:stretch>
        </p:blipFill>
        <p:spPr>
          <a:xfrm>
            <a:off x="0" y="2329583"/>
            <a:ext cx="12192000" cy="24541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95874" y="4917749"/>
            <a:ext cx="9052719" cy="16255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mass, the more successful the launches are. There are no heavy payload launches at the VAFB SLC4E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096BBCD1-EB64-4183-ACC8-0BE0885AB7FA}"/>
              </a:ext>
            </a:extLst>
          </p:cNvPr>
          <p:cNvPicPr>
            <a:picLocks noChangeAspect="1"/>
          </p:cNvPicPr>
          <p:nvPr/>
        </p:nvPicPr>
        <p:blipFill>
          <a:blip r:embed="rId3"/>
          <a:stretch>
            <a:fillRect/>
          </a:stretch>
        </p:blipFill>
        <p:spPr>
          <a:xfrm>
            <a:off x="0" y="1788525"/>
            <a:ext cx="12192000" cy="24554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485012"/>
            <a:ext cx="5949099" cy="45299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GEO, HEO, SSO, and ES-LI have the highest success rates.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5EE9B53-F23D-48F1-8BF2-246E852F561C}"/>
              </a:ext>
            </a:extLst>
          </p:cNvPr>
          <p:cNvPicPr>
            <a:picLocks noChangeAspect="1"/>
          </p:cNvPicPr>
          <p:nvPr/>
        </p:nvPicPr>
        <p:blipFill>
          <a:blip r:embed="rId3"/>
          <a:stretch>
            <a:fillRect/>
          </a:stretch>
        </p:blipFill>
        <p:spPr>
          <a:xfrm>
            <a:off x="6696067" y="1485012"/>
            <a:ext cx="4761905" cy="47619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higher flight numbers are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The GTO and ISS orbits have a lower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ES-LI and HEO only had one flight each. Both were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The VLEO orbit had the highest success rate.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878F7E4-26A6-4A55-AB4F-6CE34117CF0D}"/>
              </a:ext>
            </a:extLst>
          </p:cNvPr>
          <p:cNvPicPr>
            <a:picLocks noChangeAspect="1"/>
          </p:cNvPicPr>
          <p:nvPr/>
        </p:nvPicPr>
        <p:blipFill>
          <a:blip r:embed="rId3"/>
          <a:stretch>
            <a:fillRect/>
          </a:stretch>
        </p:blipFill>
        <p:spPr>
          <a:xfrm>
            <a:off x="6492893" y="1836001"/>
            <a:ext cx="4965079" cy="34412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are less common in each orbit.</a:t>
            </a:r>
          </a:p>
          <a:p>
            <a:pPr>
              <a:lnSpc>
                <a:spcPct val="100000"/>
              </a:lnSpc>
              <a:spcBef>
                <a:spcPts val="1400"/>
              </a:spcBef>
            </a:pPr>
            <a:r>
              <a:rPr lang="en-US" sz="2200" dirty="0">
                <a:solidFill>
                  <a:schemeClr val="accent3">
                    <a:lumMod val="25000"/>
                  </a:schemeClr>
                </a:solidFill>
                <a:latin typeface="Abadi" panose="020B0604020104020204" pitchFamily="34" charset="0"/>
              </a:rPr>
              <a:t>The GTO orbit maintains its payloads between 2000 and 8000.</a:t>
            </a:r>
          </a:p>
          <a:p>
            <a:pPr>
              <a:lnSpc>
                <a:spcPct val="100000"/>
              </a:lnSpc>
              <a:spcBef>
                <a:spcPts val="1400"/>
              </a:spcBef>
            </a:pPr>
            <a:r>
              <a:rPr lang="en-US" sz="2200" dirty="0">
                <a:solidFill>
                  <a:schemeClr val="accent3">
                    <a:lumMod val="25000"/>
                  </a:schemeClr>
                </a:solidFill>
                <a:latin typeface="Abadi" panose="020B0604020104020204" pitchFamily="34" charset="0"/>
              </a:rPr>
              <a:t>The ISS and PO and VLEO orbits all have seen payloads greater than 8000 and all have a high success rate.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9D2B93D-EC20-4C14-A37C-E086B762C882}"/>
              </a:ext>
            </a:extLst>
          </p:cNvPr>
          <p:cNvPicPr>
            <a:picLocks noChangeAspect="1"/>
          </p:cNvPicPr>
          <p:nvPr/>
        </p:nvPicPr>
        <p:blipFill>
          <a:blip r:embed="rId3"/>
          <a:stretch>
            <a:fillRect/>
          </a:stretch>
        </p:blipFill>
        <p:spPr>
          <a:xfrm>
            <a:off x="6238925" y="1708365"/>
            <a:ext cx="5219047" cy="344127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graph shows an upward trend in the success rate starting from 2013.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EE5C30B-0B38-4FFF-AF76-16E55CC0161F}"/>
              </a:ext>
            </a:extLst>
          </p:cNvPr>
          <p:cNvPicPr>
            <a:picLocks noChangeAspect="1"/>
          </p:cNvPicPr>
          <p:nvPr/>
        </p:nvPicPr>
        <p:blipFill>
          <a:blip r:embed="rId3"/>
          <a:stretch>
            <a:fillRect/>
          </a:stretch>
        </p:blipFill>
        <p:spPr>
          <a:xfrm>
            <a:off x="6101170" y="1606670"/>
            <a:ext cx="5356802" cy="38999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Using DISTINCT guarantees that only unique values in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within SPACEXTBL are chosen.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0EB4EDA-4A8B-445E-9EB8-AD89559DB921}"/>
              </a:ext>
            </a:extLst>
          </p:cNvPr>
          <p:cNvPicPr>
            <a:picLocks noChangeAspect="1"/>
          </p:cNvPicPr>
          <p:nvPr/>
        </p:nvPicPr>
        <p:blipFill>
          <a:blip r:embed="rId3"/>
          <a:stretch>
            <a:fillRect/>
          </a:stretch>
        </p:blipFill>
        <p:spPr>
          <a:xfrm>
            <a:off x="8122848" y="1827606"/>
            <a:ext cx="1417078" cy="1843725"/>
          </a:xfrm>
          <a:prstGeom prst="rect">
            <a:avLst/>
          </a:prstGeom>
        </p:spPr>
      </p:pic>
      <p:sp>
        <p:nvSpPr>
          <p:cNvPr id="7" name="Arrow: Right 6">
            <a:extLst>
              <a:ext uri="{FF2B5EF4-FFF2-40B4-BE49-F238E27FC236}">
                <a16:creationId xmlns:a16="http://schemas.microsoft.com/office/drawing/2014/main" id="{924B5997-1566-40D6-9C1F-199214E748E6}"/>
              </a:ext>
            </a:extLst>
          </p:cNvPr>
          <p:cNvSpPr/>
          <p:nvPr/>
        </p:nvSpPr>
        <p:spPr>
          <a:xfrm>
            <a:off x="6477871" y="2221567"/>
            <a:ext cx="1338607"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Using WHERE will select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and LIKE will select only names that begin with “CCA”. LIMIT 5 will select the top 5 results.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EC692D0-27F3-4238-8369-C8B984AA5267}"/>
              </a:ext>
            </a:extLst>
          </p:cNvPr>
          <p:cNvPicPr>
            <a:picLocks noChangeAspect="1"/>
          </p:cNvPicPr>
          <p:nvPr/>
        </p:nvPicPr>
        <p:blipFill>
          <a:blip r:embed="rId3"/>
          <a:stretch>
            <a:fillRect/>
          </a:stretch>
        </p:blipFill>
        <p:spPr>
          <a:xfrm>
            <a:off x="1448971" y="2549922"/>
            <a:ext cx="7144747" cy="263879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SUM(PAYLOAD_MASS__KG_) </a:t>
            </a:r>
            <a:r>
              <a:rPr lang="en-US" sz="1800" dirty="0" err="1">
                <a:solidFill>
                  <a:schemeClr val="accent3">
                    <a:lumMod val="25000"/>
                  </a:schemeClr>
                </a:solidFill>
                <a:latin typeface="Abadi" panose="020B0604020104020204" pitchFamily="34" charset="0"/>
              </a:rPr>
              <a:t>TotalPayloadMass</a:t>
            </a:r>
            <a:r>
              <a:rPr lang="en-US" sz="1800" dirty="0">
                <a:solidFill>
                  <a:schemeClr val="accent3">
                    <a:lumMod val="25000"/>
                  </a:schemeClr>
                </a:solidFill>
                <a:latin typeface="Abadi" panose="020B0604020104020204" pitchFamily="34" charset="0"/>
              </a:rPr>
              <a:t> from SPACEXTBL where customer = ‘Nasa (CRS)’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SUM adds all payload mass kg values from the SPACEXTBL table were the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1E7C930E-AAE3-40AE-8EE3-2C6B883C3D73}"/>
              </a:ext>
            </a:extLst>
          </p:cNvPr>
          <p:cNvPicPr>
            <a:picLocks noChangeAspect="1"/>
          </p:cNvPicPr>
          <p:nvPr/>
        </p:nvPicPr>
        <p:blipFill>
          <a:blip r:embed="rId3"/>
          <a:stretch>
            <a:fillRect/>
          </a:stretch>
        </p:blipFill>
        <p:spPr>
          <a:xfrm>
            <a:off x="2833714" y="2882179"/>
            <a:ext cx="1983383" cy="10936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AVG(PAYLOAD_MASS__KG_) </a:t>
            </a:r>
            <a:r>
              <a:rPr lang="en-US" sz="1800" dirty="0" err="1">
                <a:solidFill>
                  <a:schemeClr val="accent3">
                    <a:lumMod val="25000"/>
                  </a:schemeClr>
                </a:solidFill>
                <a:latin typeface="Abadi" panose="020B0604020104020204" pitchFamily="34" charset="0"/>
              </a:rPr>
              <a:t>AveragePayloadMass</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AVG takes the average of the Payload mass kg column from the SPACEXTBL table where the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D379B52-8B9E-4736-AFBD-975A3102E6DA}"/>
              </a:ext>
            </a:extLst>
          </p:cNvPr>
          <p:cNvPicPr>
            <a:picLocks noChangeAspect="1"/>
          </p:cNvPicPr>
          <p:nvPr/>
        </p:nvPicPr>
        <p:blipFill>
          <a:blip r:embed="rId3"/>
          <a:stretch>
            <a:fillRect/>
          </a:stretch>
        </p:blipFill>
        <p:spPr>
          <a:xfrm>
            <a:off x="2196658" y="2992944"/>
            <a:ext cx="2127953" cy="8721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Query</a:t>
            </a:r>
          </a:p>
          <a:p>
            <a:pPr lvl="1">
              <a:lnSpc>
                <a:spcPct val="100000"/>
              </a:lnSpc>
              <a:spcBef>
                <a:spcPts val="1400"/>
              </a:spcBef>
            </a:pPr>
            <a:r>
              <a:rPr lang="en-US" dirty="0">
                <a:solidFill>
                  <a:schemeClr val="accent3">
                    <a:lumMod val="25000"/>
                  </a:schemeClr>
                </a:solidFill>
                <a:latin typeface="Abadi"/>
              </a:rPr>
              <a:t>Select MIN(Date) </a:t>
            </a:r>
            <a:r>
              <a:rPr lang="en-US" dirty="0" err="1">
                <a:solidFill>
                  <a:schemeClr val="accent3">
                    <a:lumMod val="25000"/>
                  </a:schemeClr>
                </a:solidFill>
                <a:latin typeface="Abadi"/>
              </a:rPr>
              <a:t>SuccessfulLandingOutcome</a:t>
            </a:r>
            <a:r>
              <a:rPr lang="en-US" dirty="0">
                <a:solidFill>
                  <a:schemeClr val="accent3">
                    <a:lumMod val="25000"/>
                  </a:schemeClr>
                </a:solidFill>
                <a:latin typeface="Abadi"/>
              </a:rPr>
              <a:t> from SPACEXTBL where </a:t>
            </a:r>
            <a:r>
              <a:rPr lang="en-US" dirty="0" err="1">
                <a:solidFill>
                  <a:schemeClr val="accent3">
                    <a:lumMod val="25000"/>
                  </a:schemeClr>
                </a:solidFill>
                <a:latin typeface="Abadi"/>
              </a:rPr>
              <a:t>Landing__Outcome</a:t>
            </a:r>
            <a:r>
              <a:rPr lang="en-US" dirty="0">
                <a:solidFill>
                  <a:schemeClr val="accent3">
                    <a:lumMod val="25000"/>
                  </a:schemeClr>
                </a:solidFill>
                <a:latin typeface="Abadi"/>
              </a:rPr>
              <a:t> = ‘Success (drone ship)’</a:t>
            </a:r>
          </a:p>
          <a:p>
            <a:pPr lvl="1">
              <a:lnSpc>
                <a:spcPct val="100000"/>
              </a:lnSpc>
              <a:spcBef>
                <a:spcPts val="1400"/>
              </a:spcBef>
            </a:pPr>
            <a:endParaRPr lang="en-US" dirty="0">
              <a:solidFill>
                <a:schemeClr val="accent3">
                  <a:lumMod val="25000"/>
                </a:schemeClr>
              </a:solidFill>
              <a:latin typeface="Abadi"/>
            </a:endParaRPr>
          </a:p>
          <a:p>
            <a:pPr lvl="1">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selects the minimum date value from SPACEXTBL table where the Landing Outcome is a success for a drone ship.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9161FF3-8B7F-464F-83A5-439D6B9FED49}"/>
              </a:ext>
            </a:extLst>
          </p:cNvPr>
          <p:cNvPicPr>
            <a:picLocks noChangeAspect="1"/>
          </p:cNvPicPr>
          <p:nvPr/>
        </p:nvPicPr>
        <p:blipFill>
          <a:blip r:embed="rId3"/>
          <a:stretch>
            <a:fillRect/>
          </a:stretch>
        </p:blipFill>
        <p:spPr>
          <a:xfrm>
            <a:off x="2475040" y="3171788"/>
            <a:ext cx="2882669" cy="10042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Query </a:t>
            </a:r>
          </a:p>
          <a:p>
            <a:pPr lvl="1">
              <a:lnSpc>
                <a:spcPct val="100000"/>
              </a:lnSpc>
              <a:spcBef>
                <a:spcPts val="1400"/>
              </a:spcBef>
            </a:pPr>
            <a:r>
              <a:rPr lang="en-US" sz="1800" dirty="0">
                <a:solidFill>
                  <a:schemeClr val="accent3">
                    <a:lumMod val="25000"/>
                  </a:schemeClr>
                </a:solidFill>
                <a:latin typeface="Abadi"/>
              </a:rPr>
              <a:t>Select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from SPACEXTBL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 ‘Success (ground pad)’ AND </a:t>
            </a:r>
            <a:r>
              <a:rPr lang="en-US" sz="1800" dirty="0" err="1">
                <a:solidFill>
                  <a:schemeClr val="accent3">
                    <a:lumMod val="25000"/>
                  </a:schemeClr>
                </a:solidFill>
                <a:latin typeface="Abadi"/>
              </a:rPr>
              <a:t>Payload_MASS__KG</a:t>
            </a:r>
            <a:r>
              <a:rPr lang="en-US" sz="1800" dirty="0">
                <a:solidFill>
                  <a:schemeClr val="accent3">
                    <a:lumMod val="25000"/>
                  </a:schemeClr>
                </a:solidFill>
                <a:latin typeface="Abadi"/>
              </a:rPr>
              <a:t>_ &gt; 4000 AND </a:t>
            </a:r>
            <a:r>
              <a:rPr lang="en-US" sz="1800" dirty="0" err="1">
                <a:solidFill>
                  <a:schemeClr val="accent3">
                    <a:lumMod val="25000"/>
                  </a:schemeClr>
                </a:solidFill>
                <a:latin typeface="Abadi"/>
              </a:rPr>
              <a:t>Payload_MASS__KG</a:t>
            </a:r>
            <a:r>
              <a:rPr lang="en-US" sz="1800" dirty="0">
                <a:solidFill>
                  <a:schemeClr val="accent3">
                    <a:lumMod val="25000"/>
                  </a:schemeClr>
                </a:solidFill>
                <a:latin typeface="Abadi"/>
              </a:rPr>
              <a:t>_ &lt; 6000</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The booster version column is viewed in the SPACEXTBL table where the Landing outcomes are success (ground pad). AND includes only payload mass kg that falls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0EB503A-FF42-4C45-8821-20BDEFDB9DEF}"/>
              </a:ext>
            </a:extLst>
          </p:cNvPr>
          <p:cNvPicPr>
            <a:picLocks noChangeAspect="1"/>
          </p:cNvPicPr>
          <p:nvPr/>
        </p:nvPicPr>
        <p:blipFill>
          <a:blip r:embed="rId3"/>
          <a:stretch>
            <a:fillRect/>
          </a:stretch>
        </p:blipFill>
        <p:spPr>
          <a:xfrm>
            <a:off x="3993709" y="2976499"/>
            <a:ext cx="1407850" cy="137882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3704"/>
            <a:ext cx="10326708" cy="44418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and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as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‘Failure%’ UNION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‘Success%’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COUNT counts the mission outcome from the SPACEXTBL table where there are both failures and success. UNION combines both queries. 1 failure and 100 successful missions.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B21BC6C-E446-4737-93B9-0187B841A62C}"/>
              </a:ext>
            </a:extLst>
          </p:cNvPr>
          <p:cNvPicPr>
            <a:picLocks noChangeAspect="1"/>
          </p:cNvPicPr>
          <p:nvPr/>
        </p:nvPicPr>
        <p:blipFill>
          <a:blip r:embed="rId3"/>
          <a:stretch>
            <a:fillRect/>
          </a:stretch>
        </p:blipFill>
        <p:spPr>
          <a:xfrm>
            <a:off x="4181847" y="3277293"/>
            <a:ext cx="1540223" cy="11148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MAX(PAYLOAD_MASS__KG_) AS </a:t>
            </a:r>
            <a:r>
              <a:rPr lang="en-US" sz="1800" dirty="0" err="1">
                <a:solidFill>
                  <a:schemeClr val="accent3">
                    <a:lumMod val="25000"/>
                  </a:schemeClr>
                </a:solidFill>
                <a:latin typeface="Abadi" panose="020B0604020104020204" pitchFamily="34" charset="0"/>
              </a:rPr>
              <a:t>MaximumPayloadMass</a:t>
            </a:r>
            <a:r>
              <a:rPr lang="en-US" sz="1800" dirty="0">
                <a:solidFill>
                  <a:schemeClr val="accent3">
                    <a:lumMod val="25000"/>
                  </a:schemeClr>
                </a:solidFill>
                <a:latin typeface="Abadi" panose="020B0604020104020204" pitchFamily="34" charset="0"/>
              </a:rPr>
              <a:t> FROM SPACEXTBL GROUP BY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ORDER BY </a:t>
            </a:r>
            <a:r>
              <a:rPr lang="en-US" sz="1800" dirty="0" err="1">
                <a:solidFill>
                  <a:schemeClr val="accent3">
                    <a:lumMod val="25000"/>
                  </a:schemeClr>
                </a:solidFill>
                <a:latin typeface="Abadi" panose="020B0604020104020204" pitchFamily="34" charset="0"/>
              </a:rPr>
              <a:t>MaximumPayloadMass</a:t>
            </a:r>
            <a:r>
              <a:rPr lang="en-US" sz="1800" dirty="0">
                <a:solidFill>
                  <a:schemeClr val="accent3">
                    <a:lumMod val="25000"/>
                  </a:schemeClr>
                </a:solidFill>
                <a:latin typeface="Abadi" panose="020B0604020104020204" pitchFamily="34" charset="0"/>
              </a:rPr>
              <a:t> DESC</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DISTINCT selects only unique values. MAX selects the maximum payload mass from SPACEXTBL. GROUP BY groups the data by booster version and DESC orders the data in descending order.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1984A0C-15CB-4EBC-A963-2F551AF340D0}"/>
              </a:ext>
            </a:extLst>
          </p:cNvPr>
          <p:cNvPicPr>
            <a:picLocks noChangeAspect="1"/>
          </p:cNvPicPr>
          <p:nvPr/>
        </p:nvPicPr>
        <p:blipFill>
          <a:blip r:embed="rId3"/>
          <a:stretch>
            <a:fillRect/>
          </a:stretch>
        </p:blipFill>
        <p:spPr>
          <a:xfrm>
            <a:off x="3597287" y="2453034"/>
            <a:ext cx="1442203" cy="3096519"/>
          </a:xfrm>
          <a:prstGeom prst="rect">
            <a:avLst/>
          </a:prstGeom>
        </p:spPr>
      </p:pic>
      <p:pic>
        <p:nvPicPr>
          <p:cNvPr id="8" name="Picture 7">
            <a:extLst>
              <a:ext uri="{FF2B5EF4-FFF2-40B4-BE49-F238E27FC236}">
                <a16:creationId xmlns:a16="http://schemas.microsoft.com/office/drawing/2014/main" id="{4DDA34E6-0369-4C13-9E0B-8E4CCB329474}"/>
              </a:ext>
            </a:extLst>
          </p:cNvPr>
          <p:cNvPicPr>
            <a:picLocks noChangeAspect="1"/>
          </p:cNvPicPr>
          <p:nvPr/>
        </p:nvPicPr>
        <p:blipFill>
          <a:blip r:embed="rId4"/>
          <a:stretch>
            <a:fillRect/>
          </a:stretch>
        </p:blipFill>
        <p:spPr>
          <a:xfrm>
            <a:off x="5024288" y="2453034"/>
            <a:ext cx="1442203" cy="3096519"/>
          </a:xfrm>
          <a:prstGeom prst="rect">
            <a:avLst/>
          </a:prstGeom>
        </p:spPr>
      </p:pic>
      <p:pic>
        <p:nvPicPr>
          <p:cNvPr id="10" name="Picture 9">
            <a:extLst>
              <a:ext uri="{FF2B5EF4-FFF2-40B4-BE49-F238E27FC236}">
                <a16:creationId xmlns:a16="http://schemas.microsoft.com/office/drawing/2014/main" id="{F928E717-D775-4A4A-85F9-B5452890CDD4}"/>
              </a:ext>
            </a:extLst>
          </p:cNvPr>
          <p:cNvPicPr>
            <a:picLocks noChangeAspect="1"/>
          </p:cNvPicPr>
          <p:nvPr/>
        </p:nvPicPr>
        <p:blipFill>
          <a:blip r:embed="rId5"/>
          <a:stretch>
            <a:fillRect/>
          </a:stretch>
        </p:blipFill>
        <p:spPr>
          <a:xfrm>
            <a:off x="6466491" y="2451238"/>
            <a:ext cx="1446966" cy="3096520"/>
          </a:xfrm>
          <a:prstGeom prst="rect">
            <a:avLst/>
          </a:prstGeom>
        </p:spPr>
      </p:pic>
      <p:pic>
        <p:nvPicPr>
          <p:cNvPr id="12" name="Picture 11">
            <a:extLst>
              <a:ext uri="{FF2B5EF4-FFF2-40B4-BE49-F238E27FC236}">
                <a16:creationId xmlns:a16="http://schemas.microsoft.com/office/drawing/2014/main" id="{9F548854-690E-438D-85DA-0685C219862B}"/>
              </a:ext>
            </a:extLst>
          </p:cNvPr>
          <p:cNvPicPr>
            <a:picLocks noChangeAspect="1"/>
          </p:cNvPicPr>
          <p:nvPr/>
        </p:nvPicPr>
        <p:blipFill>
          <a:blip r:embed="rId6"/>
          <a:stretch>
            <a:fillRect/>
          </a:stretch>
        </p:blipFill>
        <p:spPr>
          <a:xfrm>
            <a:off x="7962001" y="2451238"/>
            <a:ext cx="1860729" cy="30983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Query</a:t>
            </a:r>
          </a:p>
          <a:p>
            <a:pPr lvl="1">
              <a:lnSpc>
                <a:spcPct val="100000"/>
              </a:lnSpc>
              <a:spcBef>
                <a:spcPts val="1400"/>
              </a:spcBef>
            </a:pPr>
            <a:r>
              <a:rPr lang="en-US" sz="1800" dirty="0">
                <a:solidFill>
                  <a:schemeClr val="accent3">
                    <a:lumMod val="25000"/>
                  </a:schemeClr>
                </a:solidFill>
                <a:latin typeface="Abadi"/>
              </a:rPr>
              <a:t>Select COUNT(</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AS </a:t>
            </a:r>
            <a:r>
              <a:rPr lang="en-US" sz="1800" dirty="0" err="1">
                <a:solidFill>
                  <a:schemeClr val="accent3">
                    <a:lumMod val="25000"/>
                  </a:schemeClr>
                </a:solidFill>
                <a:latin typeface="Abadi"/>
              </a:rPr>
              <a:t>Successful_Landing_Outcomes_Between_Dates</a:t>
            </a:r>
            <a:r>
              <a:rPr lang="en-US" sz="1800" dirty="0">
                <a:solidFill>
                  <a:schemeClr val="accent3">
                    <a:lumMod val="25000"/>
                  </a:schemeClr>
                </a:solidFill>
                <a:latin typeface="Abadi"/>
              </a:rPr>
              <a:t> FROM SPACEXTBL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LIKE ‘Success%’) AND (Date&gt;’2010-06-04’) AND (Date&lt;‘2017-03-20’)</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of Query</a:t>
            </a:r>
          </a:p>
          <a:p>
            <a:pPr lvl="1">
              <a:lnSpc>
                <a:spcPct val="100000"/>
              </a:lnSpc>
              <a:spcBef>
                <a:spcPts val="1400"/>
              </a:spcBef>
            </a:pPr>
            <a:r>
              <a:rPr lang="en-US" sz="1800" dirty="0">
                <a:solidFill>
                  <a:schemeClr val="accent3">
                    <a:lumMod val="25000"/>
                  </a:schemeClr>
                </a:solidFill>
                <a:latin typeface="Abadi" panose="020B0604020104020204" pitchFamily="34" charset="0"/>
              </a:rPr>
              <a:t>COUNT counts the landing outcomes. WHERE further filters results to only include success outcomes. AND further filters the data to only include data between the dates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9B223E2-8DCB-45C7-A7EC-B10614AADBB4}"/>
              </a:ext>
            </a:extLst>
          </p:cNvPr>
          <p:cNvPicPr>
            <a:picLocks noChangeAspect="1"/>
          </p:cNvPicPr>
          <p:nvPr/>
        </p:nvPicPr>
        <p:blipFill>
          <a:blip r:embed="rId3"/>
          <a:stretch>
            <a:fillRect/>
          </a:stretch>
        </p:blipFill>
        <p:spPr>
          <a:xfrm>
            <a:off x="3613835" y="3429000"/>
            <a:ext cx="3624321" cy="7307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4930219"/>
            <a:ext cx="10379222" cy="1095354"/>
          </a:xfrm>
          <a:prstGeom prst="rect">
            <a:avLst/>
          </a:prstGeom>
        </p:spPr>
        <p:txBody>
          <a:bodyPr lIns="91440" tIns="45720" rIns="91440" bIns="45720" anchor="t">
            <a:normAutofit/>
          </a:bodyPr>
          <a:lstStyle/>
          <a:p>
            <a:r>
              <a:rPr lang="en-US" dirty="0"/>
              <a:t>All SpaceX Launch sites are in the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 Global Map</a:t>
            </a:r>
          </a:p>
        </p:txBody>
      </p:sp>
      <p:pic>
        <p:nvPicPr>
          <p:cNvPr id="8" name="Picture 7">
            <a:extLst>
              <a:ext uri="{FF2B5EF4-FFF2-40B4-BE49-F238E27FC236}">
                <a16:creationId xmlns:a16="http://schemas.microsoft.com/office/drawing/2014/main" id="{D6812AC9-6CD4-4059-9A4B-7957A6624574}"/>
              </a:ext>
            </a:extLst>
          </p:cNvPr>
          <p:cNvPicPr>
            <a:picLocks noChangeAspect="1"/>
          </p:cNvPicPr>
          <p:nvPr/>
        </p:nvPicPr>
        <p:blipFill>
          <a:blip r:embed="rId3"/>
          <a:stretch>
            <a:fillRect/>
          </a:stretch>
        </p:blipFill>
        <p:spPr>
          <a:xfrm>
            <a:off x="906388" y="1285121"/>
            <a:ext cx="10379223" cy="36450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32636" y="4016799"/>
            <a:ext cx="4565714" cy="25287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green markers show successful launches.</a:t>
            </a:r>
          </a:p>
          <a:p>
            <a:pPr>
              <a:lnSpc>
                <a:spcPct val="100000"/>
              </a:lnSpc>
              <a:spcBef>
                <a:spcPts val="1400"/>
              </a:spcBef>
            </a:pPr>
            <a:r>
              <a:rPr lang="en-US" sz="2200" dirty="0">
                <a:solidFill>
                  <a:schemeClr val="accent3">
                    <a:lumMod val="25000"/>
                  </a:schemeClr>
                </a:solidFill>
                <a:latin typeface="Abadi"/>
              </a:rPr>
              <a:t>The red markers show unsuccessful launches. </a:t>
            </a:r>
          </a:p>
          <a:p>
            <a:pPr>
              <a:lnSpc>
                <a:spcPct val="100000"/>
              </a:lnSpc>
              <a:spcBef>
                <a:spcPts val="1400"/>
              </a:spcBef>
            </a:pPr>
            <a:r>
              <a:rPr lang="en-US" sz="2200" dirty="0">
                <a:solidFill>
                  <a:schemeClr val="accent3">
                    <a:lumMod val="25000"/>
                  </a:schemeClr>
                </a:solidFill>
                <a:latin typeface="Abadi"/>
              </a:rPr>
              <a:t>There are 3 launch sites in Florida and 1 in California.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Sites</a:t>
            </a:r>
          </a:p>
        </p:txBody>
      </p:sp>
      <p:pic>
        <p:nvPicPr>
          <p:cNvPr id="4" name="Picture 3">
            <a:extLst>
              <a:ext uri="{FF2B5EF4-FFF2-40B4-BE49-F238E27FC236}">
                <a16:creationId xmlns:a16="http://schemas.microsoft.com/office/drawing/2014/main" id="{33A70968-0DFD-48E3-921E-0EBB834C85BF}"/>
              </a:ext>
            </a:extLst>
          </p:cNvPr>
          <p:cNvPicPr>
            <a:picLocks noChangeAspect="1"/>
          </p:cNvPicPr>
          <p:nvPr/>
        </p:nvPicPr>
        <p:blipFill>
          <a:blip r:embed="rId3"/>
          <a:stretch>
            <a:fillRect/>
          </a:stretch>
        </p:blipFill>
        <p:spPr>
          <a:xfrm>
            <a:off x="1" y="3912124"/>
            <a:ext cx="4114068" cy="2945876"/>
          </a:xfrm>
          <a:prstGeom prst="rect">
            <a:avLst/>
          </a:prstGeom>
        </p:spPr>
      </p:pic>
      <p:pic>
        <p:nvPicPr>
          <p:cNvPr id="7" name="Picture 6">
            <a:extLst>
              <a:ext uri="{FF2B5EF4-FFF2-40B4-BE49-F238E27FC236}">
                <a16:creationId xmlns:a16="http://schemas.microsoft.com/office/drawing/2014/main" id="{0A4B63D7-5367-4FE8-A322-0332A32C1962}"/>
              </a:ext>
            </a:extLst>
          </p:cNvPr>
          <p:cNvPicPr>
            <a:picLocks noChangeAspect="1"/>
          </p:cNvPicPr>
          <p:nvPr/>
        </p:nvPicPr>
        <p:blipFill>
          <a:blip r:embed="rId4"/>
          <a:stretch>
            <a:fillRect/>
          </a:stretch>
        </p:blipFill>
        <p:spPr>
          <a:xfrm>
            <a:off x="2731441" y="1576806"/>
            <a:ext cx="2660691" cy="2326543"/>
          </a:xfrm>
          <a:prstGeom prst="rect">
            <a:avLst/>
          </a:prstGeom>
        </p:spPr>
      </p:pic>
      <p:pic>
        <p:nvPicPr>
          <p:cNvPr id="10" name="Picture 9">
            <a:extLst>
              <a:ext uri="{FF2B5EF4-FFF2-40B4-BE49-F238E27FC236}">
                <a16:creationId xmlns:a16="http://schemas.microsoft.com/office/drawing/2014/main" id="{B20A551C-3F6D-4E2A-9797-B6F64EA0A68B}"/>
              </a:ext>
            </a:extLst>
          </p:cNvPr>
          <p:cNvPicPr>
            <a:picLocks noChangeAspect="1"/>
          </p:cNvPicPr>
          <p:nvPr/>
        </p:nvPicPr>
        <p:blipFill>
          <a:blip r:embed="rId5"/>
          <a:stretch>
            <a:fillRect/>
          </a:stretch>
        </p:blipFill>
        <p:spPr>
          <a:xfrm>
            <a:off x="0" y="1576806"/>
            <a:ext cx="2803416" cy="2322380"/>
          </a:xfrm>
          <a:prstGeom prst="rect">
            <a:avLst/>
          </a:prstGeom>
        </p:spPr>
      </p:pic>
      <p:pic>
        <p:nvPicPr>
          <p:cNvPr id="12" name="Picture 11">
            <a:extLst>
              <a:ext uri="{FF2B5EF4-FFF2-40B4-BE49-F238E27FC236}">
                <a16:creationId xmlns:a16="http://schemas.microsoft.com/office/drawing/2014/main" id="{AA209AAC-67E1-46F6-A7FF-AB72C29DB8A3}"/>
              </a:ext>
            </a:extLst>
          </p:cNvPr>
          <p:cNvPicPr>
            <a:picLocks noChangeAspect="1"/>
          </p:cNvPicPr>
          <p:nvPr/>
        </p:nvPicPr>
        <p:blipFill>
          <a:blip r:embed="rId6"/>
          <a:stretch>
            <a:fillRect/>
          </a:stretch>
        </p:blipFill>
        <p:spPr>
          <a:xfrm>
            <a:off x="5392131" y="1576805"/>
            <a:ext cx="4147795" cy="2339553"/>
          </a:xfrm>
          <a:prstGeom prst="rect">
            <a:avLst/>
          </a:prstGeom>
        </p:spPr>
      </p:pic>
      <p:sp>
        <p:nvSpPr>
          <p:cNvPr id="13" name="TextBox 12">
            <a:extLst>
              <a:ext uri="{FF2B5EF4-FFF2-40B4-BE49-F238E27FC236}">
                <a16:creationId xmlns:a16="http://schemas.microsoft.com/office/drawing/2014/main" id="{A7B0183B-3B3D-4975-B327-7022B1CDE970}"/>
              </a:ext>
            </a:extLst>
          </p:cNvPr>
          <p:cNvSpPr txBox="1"/>
          <p:nvPr/>
        </p:nvSpPr>
        <p:spPr>
          <a:xfrm>
            <a:off x="1762812" y="3516198"/>
            <a:ext cx="7230359" cy="369332"/>
          </a:xfrm>
          <a:prstGeom prst="rect">
            <a:avLst/>
          </a:prstGeom>
          <a:noFill/>
        </p:spPr>
        <p:txBody>
          <a:bodyPr wrap="square" rtlCol="0">
            <a:spAutoFit/>
          </a:bodyPr>
          <a:lstStyle/>
          <a:p>
            <a:pPr algn="ctr"/>
            <a:r>
              <a:rPr lang="en-US" b="1" dirty="0"/>
              <a:t>Florida Launch Sites</a:t>
            </a:r>
          </a:p>
        </p:txBody>
      </p:sp>
      <p:sp>
        <p:nvSpPr>
          <p:cNvPr id="14" name="Rectangle 13">
            <a:extLst>
              <a:ext uri="{FF2B5EF4-FFF2-40B4-BE49-F238E27FC236}">
                <a16:creationId xmlns:a16="http://schemas.microsoft.com/office/drawing/2014/main" id="{3529EB01-735D-487E-AA63-BE7CB85ABFC0}"/>
              </a:ext>
            </a:extLst>
          </p:cNvPr>
          <p:cNvSpPr/>
          <p:nvPr/>
        </p:nvSpPr>
        <p:spPr>
          <a:xfrm>
            <a:off x="1" y="1470581"/>
            <a:ext cx="10143240" cy="2445777"/>
          </a:xfrm>
          <a:prstGeom prst="rect">
            <a:avLst/>
          </a:prstGeom>
          <a:noFill/>
          <a:ln w="57150">
            <a:solidFill>
              <a:srgbClr val="0B49C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94F4E1C5-9D9A-400E-ABFB-416A961D5E25}"/>
              </a:ext>
            </a:extLst>
          </p:cNvPr>
          <p:cNvSpPr txBox="1"/>
          <p:nvPr/>
        </p:nvSpPr>
        <p:spPr>
          <a:xfrm>
            <a:off x="955291" y="6242545"/>
            <a:ext cx="2243050" cy="369332"/>
          </a:xfrm>
          <a:prstGeom prst="rect">
            <a:avLst/>
          </a:prstGeom>
          <a:noFill/>
        </p:spPr>
        <p:txBody>
          <a:bodyPr wrap="none" rtlCol="0">
            <a:spAutoFit/>
          </a:bodyPr>
          <a:lstStyle/>
          <a:p>
            <a:r>
              <a:rPr lang="en-US" b="1" dirty="0"/>
              <a:t>California Launch Site</a:t>
            </a:r>
          </a:p>
        </p:txBody>
      </p:sp>
      <p:sp>
        <p:nvSpPr>
          <p:cNvPr id="16" name="Rectangle 15">
            <a:extLst>
              <a:ext uri="{FF2B5EF4-FFF2-40B4-BE49-F238E27FC236}">
                <a16:creationId xmlns:a16="http://schemas.microsoft.com/office/drawing/2014/main" id="{ED3EE90B-8E3B-460C-83AB-ECB0B98BBFB6}"/>
              </a:ext>
            </a:extLst>
          </p:cNvPr>
          <p:cNvSpPr/>
          <p:nvPr/>
        </p:nvSpPr>
        <p:spPr>
          <a:xfrm>
            <a:off x="0" y="3916358"/>
            <a:ext cx="4114068" cy="2950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4402" y="4498042"/>
            <a:ext cx="6601751" cy="21296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is not at a close distance to highways, cities, or railways but is close to the coastline.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Launch Site Distance from Landmarks</a:t>
            </a:r>
          </a:p>
        </p:txBody>
      </p:sp>
      <p:pic>
        <p:nvPicPr>
          <p:cNvPr id="4" name="Picture 3">
            <a:extLst>
              <a:ext uri="{FF2B5EF4-FFF2-40B4-BE49-F238E27FC236}">
                <a16:creationId xmlns:a16="http://schemas.microsoft.com/office/drawing/2014/main" id="{7C484B43-DA56-4CAA-B304-38D78B04DD6A}"/>
              </a:ext>
            </a:extLst>
          </p:cNvPr>
          <p:cNvPicPr>
            <a:picLocks noChangeAspect="1"/>
          </p:cNvPicPr>
          <p:nvPr/>
        </p:nvPicPr>
        <p:blipFill>
          <a:blip r:embed="rId3"/>
          <a:stretch>
            <a:fillRect/>
          </a:stretch>
        </p:blipFill>
        <p:spPr>
          <a:xfrm>
            <a:off x="6936865" y="1284096"/>
            <a:ext cx="3941667" cy="3045469"/>
          </a:xfrm>
          <a:prstGeom prst="rect">
            <a:avLst/>
          </a:prstGeom>
        </p:spPr>
      </p:pic>
      <p:pic>
        <p:nvPicPr>
          <p:cNvPr id="7" name="Picture 6">
            <a:extLst>
              <a:ext uri="{FF2B5EF4-FFF2-40B4-BE49-F238E27FC236}">
                <a16:creationId xmlns:a16="http://schemas.microsoft.com/office/drawing/2014/main" id="{3BE57D93-0ABF-4B0B-9548-3A558ED2EB86}"/>
              </a:ext>
            </a:extLst>
          </p:cNvPr>
          <p:cNvPicPr>
            <a:picLocks noChangeAspect="1"/>
          </p:cNvPicPr>
          <p:nvPr/>
        </p:nvPicPr>
        <p:blipFill>
          <a:blip r:embed="rId4"/>
          <a:stretch>
            <a:fillRect/>
          </a:stretch>
        </p:blipFill>
        <p:spPr>
          <a:xfrm>
            <a:off x="3061533" y="1256178"/>
            <a:ext cx="3875332" cy="3073387"/>
          </a:xfrm>
          <a:prstGeom prst="rect">
            <a:avLst/>
          </a:prstGeom>
        </p:spPr>
      </p:pic>
      <p:pic>
        <p:nvPicPr>
          <p:cNvPr id="10" name="Picture 9">
            <a:extLst>
              <a:ext uri="{FF2B5EF4-FFF2-40B4-BE49-F238E27FC236}">
                <a16:creationId xmlns:a16="http://schemas.microsoft.com/office/drawing/2014/main" id="{186BB4F0-49F6-4831-B7E9-785D2FA0A271}"/>
              </a:ext>
            </a:extLst>
          </p:cNvPr>
          <p:cNvPicPr>
            <a:picLocks noChangeAspect="1"/>
          </p:cNvPicPr>
          <p:nvPr/>
        </p:nvPicPr>
        <p:blipFill>
          <a:blip r:embed="rId5"/>
          <a:stretch>
            <a:fillRect/>
          </a:stretch>
        </p:blipFill>
        <p:spPr>
          <a:xfrm>
            <a:off x="413747" y="1256177"/>
            <a:ext cx="2647786" cy="3073387"/>
          </a:xfrm>
          <a:prstGeom prst="rect">
            <a:avLst/>
          </a:prstGeom>
        </p:spPr>
      </p:pic>
      <p:pic>
        <p:nvPicPr>
          <p:cNvPr id="12" name="Picture 11">
            <a:extLst>
              <a:ext uri="{FF2B5EF4-FFF2-40B4-BE49-F238E27FC236}">
                <a16:creationId xmlns:a16="http://schemas.microsoft.com/office/drawing/2014/main" id="{2F4B1FA3-74CC-4C9F-B81A-194ACDAD6B5A}"/>
              </a:ext>
            </a:extLst>
          </p:cNvPr>
          <p:cNvPicPr>
            <a:picLocks noChangeAspect="1"/>
          </p:cNvPicPr>
          <p:nvPr/>
        </p:nvPicPr>
        <p:blipFill>
          <a:blip r:embed="rId6"/>
          <a:stretch>
            <a:fillRect/>
          </a:stretch>
        </p:blipFill>
        <p:spPr>
          <a:xfrm>
            <a:off x="6936865" y="4329564"/>
            <a:ext cx="3941667" cy="2437316"/>
          </a:xfrm>
          <a:prstGeom prst="rect">
            <a:avLst/>
          </a:prstGeom>
        </p:spPr>
      </p:pic>
      <p:sp>
        <p:nvSpPr>
          <p:cNvPr id="13" name="TextBox 12">
            <a:extLst>
              <a:ext uri="{FF2B5EF4-FFF2-40B4-BE49-F238E27FC236}">
                <a16:creationId xmlns:a16="http://schemas.microsoft.com/office/drawing/2014/main" id="{4CC73390-28CC-4ED2-A3A6-8D5A3E979AE9}"/>
              </a:ext>
            </a:extLst>
          </p:cNvPr>
          <p:cNvSpPr txBox="1"/>
          <p:nvPr/>
        </p:nvSpPr>
        <p:spPr>
          <a:xfrm>
            <a:off x="672829" y="3775567"/>
            <a:ext cx="2129622" cy="369332"/>
          </a:xfrm>
          <a:prstGeom prst="rect">
            <a:avLst/>
          </a:prstGeom>
          <a:noFill/>
        </p:spPr>
        <p:txBody>
          <a:bodyPr wrap="none" rtlCol="0">
            <a:spAutoFit/>
          </a:bodyPr>
          <a:lstStyle/>
          <a:p>
            <a:r>
              <a:rPr lang="en-US" b="1" dirty="0"/>
              <a:t>Distance to Highway</a:t>
            </a:r>
          </a:p>
        </p:txBody>
      </p:sp>
      <p:sp>
        <p:nvSpPr>
          <p:cNvPr id="14" name="TextBox 13">
            <a:extLst>
              <a:ext uri="{FF2B5EF4-FFF2-40B4-BE49-F238E27FC236}">
                <a16:creationId xmlns:a16="http://schemas.microsoft.com/office/drawing/2014/main" id="{C1C46F43-7565-4692-9CB3-3C2C3F7FF138}"/>
              </a:ext>
            </a:extLst>
          </p:cNvPr>
          <p:cNvSpPr txBox="1"/>
          <p:nvPr/>
        </p:nvSpPr>
        <p:spPr>
          <a:xfrm>
            <a:off x="3695307" y="3775567"/>
            <a:ext cx="2389757" cy="369332"/>
          </a:xfrm>
          <a:prstGeom prst="rect">
            <a:avLst/>
          </a:prstGeom>
          <a:noFill/>
        </p:spPr>
        <p:txBody>
          <a:bodyPr wrap="none" rtlCol="0">
            <a:spAutoFit/>
          </a:bodyPr>
          <a:lstStyle/>
          <a:p>
            <a:r>
              <a:rPr lang="en-US" b="1" dirty="0"/>
              <a:t>Distance to Florida City</a:t>
            </a:r>
          </a:p>
        </p:txBody>
      </p:sp>
      <p:sp>
        <p:nvSpPr>
          <p:cNvPr id="15" name="TextBox 14">
            <a:extLst>
              <a:ext uri="{FF2B5EF4-FFF2-40B4-BE49-F238E27FC236}">
                <a16:creationId xmlns:a16="http://schemas.microsoft.com/office/drawing/2014/main" id="{A937275E-EDAC-4E8E-BB9A-6921A107CC04}"/>
              </a:ext>
            </a:extLst>
          </p:cNvPr>
          <p:cNvSpPr txBox="1"/>
          <p:nvPr/>
        </p:nvSpPr>
        <p:spPr>
          <a:xfrm>
            <a:off x="7813488" y="3805229"/>
            <a:ext cx="2188420" cy="369332"/>
          </a:xfrm>
          <a:prstGeom prst="rect">
            <a:avLst/>
          </a:prstGeom>
          <a:noFill/>
        </p:spPr>
        <p:txBody>
          <a:bodyPr wrap="none" rtlCol="0">
            <a:spAutoFit/>
          </a:bodyPr>
          <a:lstStyle/>
          <a:p>
            <a:r>
              <a:rPr lang="en-US" b="1" dirty="0"/>
              <a:t>Distance to Coastline</a:t>
            </a:r>
          </a:p>
        </p:txBody>
      </p:sp>
      <p:sp>
        <p:nvSpPr>
          <p:cNvPr id="16" name="TextBox 15">
            <a:extLst>
              <a:ext uri="{FF2B5EF4-FFF2-40B4-BE49-F238E27FC236}">
                <a16:creationId xmlns:a16="http://schemas.microsoft.com/office/drawing/2014/main" id="{BC54A368-4C14-4663-AF14-3EB02639A33C}"/>
              </a:ext>
            </a:extLst>
          </p:cNvPr>
          <p:cNvSpPr txBox="1"/>
          <p:nvPr/>
        </p:nvSpPr>
        <p:spPr>
          <a:xfrm>
            <a:off x="7949038" y="6325386"/>
            <a:ext cx="2052870" cy="369332"/>
          </a:xfrm>
          <a:prstGeom prst="rect">
            <a:avLst/>
          </a:prstGeom>
          <a:noFill/>
        </p:spPr>
        <p:txBody>
          <a:bodyPr wrap="none" rtlCol="0">
            <a:spAutoFit/>
          </a:bodyPr>
          <a:lstStyle/>
          <a:p>
            <a:r>
              <a:rPr lang="en-US" b="1" dirty="0"/>
              <a:t>Distance to Railway</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98611"/>
            <a:ext cx="9005586" cy="14635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highest success rate belongs to launch site KSC LC-39A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 Count for All Sites</a:t>
            </a:r>
          </a:p>
        </p:txBody>
      </p:sp>
      <p:pic>
        <p:nvPicPr>
          <p:cNvPr id="4" name="Picture 3">
            <a:extLst>
              <a:ext uri="{FF2B5EF4-FFF2-40B4-BE49-F238E27FC236}">
                <a16:creationId xmlns:a16="http://schemas.microsoft.com/office/drawing/2014/main" id="{4604C411-4237-4E7A-8BEA-19C4B4FC6F3E}"/>
              </a:ext>
            </a:extLst>
          </p:cNvPr>
          <p:cNvPicPr>
            <a:picLocks noChangeAspect="1"/>
          </p:cNvPicPr>
          <p:nvPr/>
        </p:nvPicPr>
        <p:blipFill>
          <a:blip r:embed="rId3"/>
          <a:stretch>
            <a:fillRect/>
          </a:stretch>
        </p:blipFill>
        <p:spPr>
          <a:xfrm>
            <a:off x="0" y="1315645"/>
            <a:ext cx="12192000" cy="36805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2736"/>
            <a:ext cx="10125651" cy="12942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has the highest success ratio with only a 23.1% failure rate. </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 Launch Site</a:t>
            </a:r>
          </a:p>
        </p:txBody>
      </p:sp>
      <p:pic>
        <p:nvPicPr>
          <p:cNvPr id="4" name="Picture 3">
            <a:extLst>
              <a:ext uri="{FF2B5EF4-FFF2-40B4-BE49-F238E27FC236}">
                <a16:creationId xmlns:a16="http://schemas.microsoft.com/office/drawing/2014/main" id="{4DBE5A24-5211-4F41-AD0C-3040499E8691}"/>
              </a:ext>
            </a:extLst>
          </p:cNvPr>
          <p:cNvPicPr>
            <a:picLocks noChangeAspect="1"/>
          </p:cNvPicPr>
          <p:nvPr/>
        </p:nvPicPr>
        <p:blipFill>
          <a:blip r:embed="rId3"/>
          <a:stretch>
            <a:fillRect/>
          </a:stretch>
        </p:blipFill>
        <p:spPr>
          <a:xfrm>
            <a:off x="0" y="1319753"/>
            <a:ext cx="12192000" cy="35629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7108"/>
            <a:ext cx="10154781" cy="4346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600" b="0" i="0" dirty="0">
              <a:solidFill>
                <a:srgbClr val="1F1F1F"/>
              </a:solidFill>
              <a:effectLst/>
              <a:latin typeface="Source Sans Pro" panose="020B0604020202020204" pitchFamily="34" charset="0"/>
            </a:endParaRPr>
          </a:p>
          <a:p>
            <a:pPr algn="l"/>
            <a:r>
              <a:rPr lang="en-US" sz="2400" b="1" i="0" dirty="0">
                <a:solidFill>
                  <a:srgbClr val="1F1F1F"/>
                </a:solidFill>
                <a:effectLst/>
                <a:latin typeface="+mn-lt"/>
              </a:rPr>
              <a:t>Project Backgroun</a:t>
            </a:r>
            <a:r>
              <a:rPr lang="en-US" sz="2400" b="1" dirty="0">
                <a:solidFill>
                  <a:srgbClr val="1F1F1F"/>
                </a:solidFill>
                <a:latin typeface="+mn-lt"/>
              </a:rPr>
              <a:t>d and Context</a:t>
            </a:r>
            <a:endParaRPr lang="en-US" sz="2400" b="1" i="0" dirty="0">
              <a:solidFill>
                <a:srgbClr val="1F1F1F"/>
              </a:solidFill>
              <a:effectLst/>
              <a:latin typeface="+mn-lt"/>
            </a:endParaRPr>
          </a:p>
          <a:p>
            <a:pPr lvl="1"/>
            <a:r>
              <a:rPr lang="en-US" sz="1600" b="0" i="0" dirty="0">
                <a:solidFill>
                  <a:srgbClr val="1F1F1F"/>
                </a:solidFill>
                <a:effectLst/>
                <a:latin typeface="+mn-lt"/>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a:t>
            </a:r>
            <a:r>
              <a:rPr lang="en-US" sz="1600" dirty="0">
                <a:solidFill>
                  <a:srgbClr val="1F1F1F"/>
                </a:solidFill>
                <a:latin typeface="+mn-lt"/>
              </a:rPr>
              <a:t>This information can be used for </a:t>
            </a:r>
            <a:r>
              <a:rPr lang="en-US" sz="1600" dirty="0" err="1">
                <a:solidFill>
                  <a:srgbClr val="1F1F1F"/>
                </a:solidFill>
                <a:latin typeface="+mn-lt"/>
              </a:rPr>
              <a:t>SpaceY</a:t>
            </a:r>
            <a:r>
              <a:rPr lang="en-US" sz="1600" dirty="0">
                <a:solidFill>
                  <a:srgbClr val="1F1F1F"/>
                </a:solidFill>
                <a:latin typeface="+mn-lt"/>
              </a:rPr>
              <a:t> which is an alternate company that wants to compete with SpaceX. </a:t>
            </a:r>
            <a:endParaRPr lang="en-US" sz="1600" b="0" i="0" dirty="0">
              <a:effectLst/>
              <a:latin typeface="+mn-lt"/>
            </a:endParaRPr>
          </a:p>
          <a:p>
            <a:pPr>
              <a:spcBef>
                <a:spcPts val="1400"/>
              </a:spcBef>
            </a:pPr>
            <a:r>
              <a:rPr lang="en-US" sz="2200" dirty="0">
                <a:solidFill>
                  <a:schemeClr val="accent3">
                    <a:lumMod val="25000"/>
                  </a:schemeClr>
                </a:solidFill>
                <a:latin typeface="Abadi" panose="020B0604020104020204" pitchFamily="34" charset="0"/>
              </a:rPr>
              <a:t>Problems to be solved</a:t>
            </a:r>
          </a:p>
          <a:p>
            <a:pPr lvl="1">
              <a:spcBef>
                <a:spcPts val="1400"/>
              </a:spcBef>
            </a:pPr>
            <a:r>
              <a:rPr lang="en-US" sz="1800" dirty="0">
                <a:solidFill>
                  <a:schemeClr val="accent3">
                    <a:lumMod val="25000"/>
                  </a:schemeClr>
                </a:solidFill>
                <a:latin typeface="Abadi" panose="020B0604020104020204" pitchFamily="34" charset="0"/>
              </a:rPr>
              <a:t>What determines whether a rocket lands successfully or not?</a:t>
            </a:r>
          </a:p>
          <a:p>
            <a:pPr lvl="1">
              <a:spcBef>
                <a:spcPts val="1400"/>
              </a:spcBef>
            </a:pPr>
            <a:r>
              <a:rPr lang="en-US" sz="1800" dirty="0">
                <a:solidFill>
                  <a:schemeClr val="accent3">
                    <a:lumMod val="25000"/>
                  </a:schemeClr>
                </a:solidFill>
                <a:latin typeface="Abadi" panose="020B0604020104020204" pitchFamily="34" charset="0"/>
              </a:rPr>
              <a:t>What variables determine a rockets success rate?</a:t>
            </a:r>
          </a:p>
          <a:p>
            <a:pPr lvl="1">
              <a:spcBef>
                <a:spcPts val="1400"/>
              </a:spcBef>
            </a:pPr>
            <a:r>
              <a:rPr lang="en-US" sz="1800" dirty="0">
                <a:solidFill>
                  <a:schemeClr val="accent3">
                    <a:lumMod val="25000"/>
                  </a:schemeClr>
                </a:solidFill>
                <a:latin typeface="Abadi" panose="020B0604020104020204" pitchFamily="34" charset="0"/>
              </a:rPr>
              <a:t>What conditions must be met to achieve the best results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1575" y="1347851"/>
            <a:ext cx="3572759" cy="303534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amount of launches in the low payload range are higher than the high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Higher payload has lower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F9 FT B1019 and F9 FT B1021.1 are the only booster versions that go above a payload of 8000kg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vs. Launch Outcome for all sites</a:t>
            </a:r>
          </a:p>
        </p:txBody>
      </p:sp>
      <p:pic>
        <p:nvPicPr>
          <p:cNvPr id="7" name="Picture 6">
            <a:extLst>
              <a:ext uri="{FF2B5EF4-FFF2-40B4-BE49-F238E27FC236}">
                <a16:creationId xmlns:a16="http://schemas.microsoft.com/office/drawing/2014/main" id="{8C9CC474-7E52-4437-90E4-BF964940E6D8}"/>
              </a:ext>
            </a:extLst>
          </p:cNvPr>
          <p:cNvPicPr>
            <a:picLocks noChangeAspect="1"/>
          </p:cNvPicPr>
          <p:nvPr/>
        </p:nvPicPr>
        <p:blipFill>
          <a:blip r:embed="rId3"/>
          <a:stretch>
            <a:fillRect/>
          </a:stretch>
        </p:blipFill>
        <p:spPr>
          <a:xfrm>
            <a:off x="770011" y="1347851"/>
            <a:ext cx="7591564" cy="2671386"/>
          </a:xfrm>
          <a:prstGeom prst="rect">
            <a:avLst/>
          </a:prstGeom>
        </p:spPr>
      </p:pic>
      <p:pic>
        <p:nvPicPr>
          <p:cNvPr id="9" name="Picture 8">
            <a:extLst>
              <a:ext uri="{FF2B5EF4-FFF2-40B4-BE49-F238E27FC236}">
                <a16:creationId xmlns:a16="http://schemas.microsoft.com/office/drawing/2014/main" id="{2B9FC8B5-8D1D-4F94-985A-B883890CEFB4}"/>
              </a:ext>
            </a:extLst>
          </p:cNvPr>
          <p:cNvPicPr>
            <a:picLocks noChangeAspect="1"/>
          </p:cNvPicPr>
          <p:nvPr/>
        </p:nvPicPr>
        <p:blipFill>
          <a:blip r:embed="rId4"/>
          <a:stretch>
            <a:fillRect/>
          </a:stretch>
        </p:blipFill>
        <p:spPr>
          <a:xfrm>
            <a:off x="770011" y="4019237"/>
            <a:ext cx="7591564" cy="2671386"/>
          </a:xfrm>
          <a:prstGeom prst="rect">
            <a:avLst/>
          </a:prstGeom>
        </p:spPr>
      </p:pic>
      <p:sp>
        <p:nvSpPr>
          <p:cNvPr id="10" name="TextBox 9">
            <a:extLst>
              <a:ext uri="{FF2B5EF4-FFF2-40B4-BE49-F238E27FC236}">
                <a16:creationId xmlns:a16="http://schemas.microsoft.com/office/drawing/2014/main" id="{2BE87E35-9667-472E-9A20-06743987FC11}"/>
              </a:ext>
            </a:extLst>
          </p:cNvPr>
          <p:cNvSpPr txBox="1"/>
          <p:nvPr/>
        </p:nvSpPr>
        <p:spPr>
          <a:xfrm>
            <a:off x="3290700" y="1342476"/>
            <a:ext cx="2596095" cy="369332"/>
          </a:xfrm>
          <a:prstGeom prst="rect">
            <a:avLst/>
          </a:prstGeom>
          <a:noFill/>
        </p:spPr>
        <p:txBody>
          <a:bodyPr wrap="none" rtlCol="0">
            <a:spAutoFit/>
          </a:bodyPr>
          <a:lstStyle/>
          <a:p>
            <a:r>
              <a:rPr lang="en-US" b="1" dirty="0"/>
              <a:t>Low Payload: 0kg-5000kg</a:t>
            </a:r>
          </a:p>
        </p:txBody>
      </p:sp>
      <p:sp>
        <p:nvSpPr>
          <p:cNvPr id="11" name="TextBox 10">
            <a:extLst>
              <a:ext uri="{FF2B5EF4-FFF2-40B4-BE49-F238E27FC236}">
                <a16:creationId xmlns:a16="http://schemas.microsoft.com/office/drawing/2014/main" id="{811BE4B6-F9DB-4165-9C15-0026C2F16BA3}"/>
              </a:ext>
            </a:extLst>
          </p:cNvPr>
          <p:cNvSpPr txBox="1"/>
          <p:nvPr/>
        </p:nvSpPr>
        <p:spPr>
          <a:xfrm>
            <a:off x="3012643" y="4013862"/>
            <a:ext cx="3106300" cy="369332"/>
          </a:xfrm>
          <a:prstGeom prst="rect">
            <a:avLst/>
          </a:prstGeom>
          <a:noFill/>
        </p:spPr>
        <p:txBody>
          <a:bodyPr wrap="none" rtlCol="0">
            <a:spAutoFit/>
          </a:bodyPr>
          <a:lstStyle/>
          <a:p>
            <a:r>
              <a:rPr lang="en-US" b="1" dirty="0"/>
              <a:t>High Payload: 5000kg-10000kg</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Both the KNN and Logistic Regression accuracies are close. Within 0.0014 of each other.</a:t>
            </a:r>
          </a:p>
          <a:p>
            <a:pPr>
              <a:lnSpc>
                <a:spcPct val="100000"/>
              </a:lnSpc>
              <a:spcBef>
                <a:spcPts val="1400"/>
              </a:spcBef>
            </a:pPr>
            <a:r>
              <a:rPr lang="en-US" sz="2200" dirty="0">
                <a:solidFill>
                  <a:schemeClr val="accent3">
                    <a:lumMod val="25000"/>
                  </a:schemeClr>
                </a:solidFill>
                <a:latin typeface="Abadi"/>
              </a:rPr>
              <a:t>The Tree algorithm has the best accuracy.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0" name="Chart 9">
            <a:extLst>
              <a:ext uri="{FF2B5EF4-FFF2-40B4-BE49-F238E27FC236}">
                <a16:creationId xmlns:a16="http://schemas.microsoft.com/office/drawing/2014/main" id="{189F21C3-3846-44CC-8E41-864832931E44}"/>
              </a:ext>
            </a:extLst>
          </p:cNvPr>
          <p:cNvGraphicFramePr/>
          <p:nvPr>
            <p:extLst>
              <p:ext uri="{D42A27DB-BD31-4B8C-83A1-F6EECF244321}">
                <p14:modId xmlns:p14="http://schemas.microsoft.com/office/powerpoint/2010/main" val="2406610704"/>
              </p:ext>
            </p:extLst>
          </p:nvPr>
        </p:nvGraphicFramePr>
        <p:xfrm>
          <a:off x="6589336" y="1607817"/>
          <a:ext cx="4696275" cy="4711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89056"/>
            <a:ext cx="5325989" cy="38799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12 true positives, 3 false negatives and 3 true negatives.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the Tree Algorithm</a:t>
            </a:r>
            <a:endParaRPr lang="en-US" dirty="0">
              <a:solidFill>
                <a:srgbClr val="0B49CB"/>
              </a:solidFill>
            </a:endParaRPr>
          </a:p>
        </p:txBody>
      </p:sp>
      <p:pic>
        <p:nvPicPr>
          <p:cNvPr id="3" name="Picture 2">
            <a:extLst>
              <a:ext uri="{FF2B5EF4-FFF2-40B4-BE49-F238E27FC236}">
                <a16:creationId xmlns:a16="http://schemas.microsoft.com/office/drawing/2014/main" id="{10DF5E54-3696-4C32-BE52-2CAD32F8ECEC}"/>
              </a:ext>
            </a:extLst>
          </p:cNvPr>
          <p:cNvPicPr>
            <a:picLocks noChangeAspect="1"/>
          </p:cNvPicPr>
          <p:nvPr/>
        </p:nvPicPr>
        <p:blipFill>
          <a:blip r:embed="rId3"/>
          <a:stretch>
            <a:fillRect/>
          </a:stretch>
        </p:blipFill>
        <p:spPr>
          <a:xfrm>
            <a:off x="6714183" y="1900815"/>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Tree Algorithm performed best for this dataset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are less common but have a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increase throughout the years. </a:t>
            </a:r>
          </a:p>
          <a:p>
            <a:pPr>
              <a:lnSpc>
                <a:spcPct val="100000"/>
              </a:lnSpc>
              <a:spcBef>
                <a:spcPts val="1400"/>
              </a:spcBef>
            </a:pPr>
            <a:r>
              <a:rPr lang="en-US" sz="2200" dirty="0">
                <a:solidFill>
                  <a:schemeClr val="accent3">
                    <a:lumMod val="25000"/>
                  </a:schemeClr>
                </a:solidFill>
                <a:latin typeface="Abadi" panose="020B0604020104020204" pitchFamily="34" charset="0"/>
              </a:rPr>
              <a:t>The GEO,HEO,SSO, and ES-L1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site with the most successful launches.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Scrapping</a:t>
            </a:r>
          </a:p>
          <a:p>
            <a:pPr lvl="1">
              <a:lnSpc>
                <a:spcPct val="120000"/>
              </a:lnSpc>
              <a:spcBef>
                <a:spcPts val="1400"/>
              </a:spcBef>
            </a:pPr>
            <a:r>
              <a:rPr lang="en-US" sz="7600" dirty="0">
                <a:solidFill>
                  <a:schemeClr val="bg2">
                    <a:lumMod val="50000"/>
                  </a:schemeClr>
                </a:solidFill>
                <a:latin typeface="Abadi"/>
              </a:rPr>
              <a:t>SpaceX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Dropping unnecessary data and hot encoding data fields for machine learning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by:</a:t>
            </a:r>
          </a:p>
          <a:p>
            <a:pPr lvl="1">
              <a:lnSpc>
                <a:spcPct val="100000"/>
              </a:lnSpc>
              <a:spcBef>
                <a:spcPts val="1400"/>
              </a:spcBef>
            </a:pPr>
            <a:r>
              <a:rPr lang="en-US" sz="1800" dirty="0">
                <a:solidFill>
                  <a:schemeClr val="accent3">
                    <a:lumMod val="25000"/>
                  </a:schemeClr>
                </a:solidFill>
                <a:latin typeface="Abadi" panose="020B0604020104020204" pitchFamily="34" charset="0"/>
              </a:rPr>
              <a:t>Working with the provided SpaceX launch data from the SpaceX Rest API</a:t>
            </a:r>
          </a:p>
          <a:p>
            <a:pPr lvl="2">
              <a:lnSpc>
                <a:spcPct val="100000"/>
              </a:lnSpc>
              <a:spcBef>
                <a:spcPts val="1400"/>
              </a:spcBef>
            </a:pPr>
            <a:r>
              <a:rPr lang="en-US" sz="1400" dirty="0">
                <a:solidFill>
                  <a:schemeClr val="accent3">
                    <a:lumMod val="25000"/>
                  </a:schemeClr>
                </a:solidFill>
                <a:latin typeface="Abadi" panose="020B0604020104020204" pitchFamily="34" charset="0"/>
              </a:rPr>
              <a:t>Data includes information on the rocket used, payload delivered, launch specifications, and landing outcomes</a:t>
            </a:r>
          </a:p>
          <a:p>
            <a:pPr lvl="2">
              <a:lnSpc>
                <a:spcPct val="100000"/>
              </a:lnSpc>
              <a:spcBef>
                <a:spcPts val="1400"/>
              </a:spcBef>
            </a:pPr>
            <a:r>
              <a:rPr lang="en-US" sz="1400" dirty="0">
                <a:solidFill>
                  <a:schemeClr val="accent3">
                    <a:lumMod val="25000"/>
                  </a:schemeClr>
                </a:solidFill>
                <a:latin typeface="Abadi" panose="020B0604020104020204" pitchFamily="34" charset="0"/>
              </a:rPr>
              <a:t>The data allows for the successful prediction on whether SpaceX will attempt to land a rocket.</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D4514D96-54CA-49CD-B8BA-653A466A8903}"/>
              </a:ext>
            </a:extLst>
          </p:cNvPr>
          <p:cNvGraphicFramePr/>
          <p:nvPr>
            <p:extLst>
              <p:ext uri="{D42A27DB-BD31-4B8C-83A1-F6EECF244321}">
                <p14:modId xmlns:p14="http://schemas.microsoft.com/office/powerpoint/2010/main" val="1161484318"/>
              </p:ext>
            </p:extLst>
          </p:nvPr>
        </p:nvGraphicFramePr>
        <p:xfrm>
          <a:off x="770011" y="4586068"/>
          <a:ext cx="4418791" cy="1914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3F41E9B9-F5DF-43FE-89A8-35FF07EF008E}"/>
              </a:ext>
            </a:extLst>
          </p:cNvPr>
          <p:cNvGraphicFramePr/>
          <p:nvPr>
            <p:extLst>
              <p:ext uri="{D42A27DB-BD31-4B8C-83A1-F6EECF244321}">
                <p14:modId xmlns:p14="http://schemas.microsoft.com/office/powerpoint/2010/main" val="2483994088"/>
              </p:ext>
            </p:extLst>
          </p:nvPr>
        </p:nvGraphicFramePr>
        <p:xfrm>
          <a:off x="6006908" y="3798277"/>
          <a:ext cx="4632958" cy="29027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E67BAE66-8225-4CB5-952F-D6D219B950E7}"/>
              </a:ext>
            </a:extLst>
          </p:cNvPr>
          <p:cNvSpPr txBox="1"/>
          <p:nvPr/>
        </p:nvSpPr>
        <p:spPr>
          <a:xfrm>
            <a:off x="2038586" y="4079631"/>
            <a:ext cx="1881639" cy="520505"/>
          </a:xfrm>
          <a:prstGeom prst="rect">
            <a:avLst/>
          </a:prstGeom>
          <a:noFill/>
        </p:spPr>
        <p:txBody>
          <a:bodyPr wrap="square" rtlCol="0">
            <a:spAutoFit/>
          </a:bodyPr>
          <a:lstStyle/>
          <a:p>
            <a:r>
              <a:rPr lang="en-US" sz="2800" b="1" dirty="0"/>
              <a:t>SpaceX API</a:t>
            </a:r>
          </a:p>
        </p:txBody>
      </p:sp>
      <p:sp>
        <p:nvSpPr>
          <p:cNvPr id="9" name="TextBox 8">
            <a:extLst>
              <a:ext uri="{FF2B5EF4-FFF2-40B4-BE49-F238E27FC236}">
                <a16:creationId xmlns:a16="http://schemas.microsoft.com/office/drawing/2014/main" id="{72D19C21-E109-4646-9627-42F17586FCDB}"/>
              </a:ext>
            </a:extLst>
          </p:cNvPr>
          <p:cNvSpPr txBox="1"/>
          <p:nvPr/>
        </p:nvSpPr>
        <p:spPr>
          <a:xfrm>
            <a:off x="8323387" y="4079631"/>
            <a:ext cx="2214196" cy="523220"/>
          </a:xfrm>
          <a:prstGeom prst="rect">
            <a:avLst/>
          </a:prstGeom>
          <a:noFill/>
        </p:spPr>
        <p:txBody>
          <a:bodyPr wrap="none" rtlCol="0">
            <a:spAutoFit/>
          </a:bodyPr>
          <a:lstStyle/>
          <a:p>
            <a:r>
              <a:rPr lang="en-US" sz="2800" b="1" dirty="0"/>
              <a:t>Web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D1074574-B532-4983-8D28-11AB30691E92}"/>
              </a:ext>
            </a:extLst>
          </p:cNvPr>
          <p:cNvPicPr>
            <a:picLocks noChangeAspect="1"/>
          </p:cNvPicPr>
          <p:nvPr/>
        </p:nvPicPr>
        <p:blipFill>
          <a:blip r:embed="rId3"/>
          <a:stretch>
            <a:fillRect/>
          </a:stretch>
        </p:blipFill>
        <p:spPr>
          <a:xfrm>
            <a:off x="820738" y="1611722"/>
            <a:ext cx="3362794" cy="638264"/>
          </a:xfrm>
          <a:prstGeom prst="rect">
            <a:avLst/>
          </a:prstGeom>
        </p:spPr>
      </p:pic>
      <p:pic>
        <p:nvPicPr>
          <p:cNvPr id="10" name="Picture 9">
            <a:extLst>
              <a:ext uri="{FF2B5EF4-FFF2-40B4-BE49-F238E27FC236}">
                <a16:creationId xmlns:a16="http://schemas.microsoft.com/office/drawing/2014/main" id="{518CE524-2AF5-4E64-9AC3-BDBD21AC5908}"/>
              </a:ext>
            </a:extLst>
          </p:cNvPr>
          <p:cNvPicPr>
            <a:picLocks noChangeAspect="1"/>
          </p:cNvPicPr>
          <p:nvPr/>
        </p:nvPicPr>
        <p:blipFill>
          <a:blip r:embed="rId4"/>
          <a:stretch>
            <a:fillRect/>
          </a:stretch>
        </p:blipFill>
        <p:spPr>
          <a:xfrm>
            <a:off x="4183532" y="2252861"/>
            <a:ext cx="4210638" cy="485843"/>
          </a:xfrm>
          <a:prstGeom prst="rect">
            <a:avLst/>
          </a:prstGeom>
        </p:spPr>
      </p:pic>
      <p:pic>
        <p:nvPicPr>
          <p:cNvPr id="12" name="Picture 11">
            <a:extLst>
              <a:ext uri="{FF2B5EF4-FFF2-40B4-BE49-F238E27FC236}">
                <a16:creationId xmlns:a16="http://schemas.microsoft.com/office/drawing/2014/main" id="{8B937B2C-501D-4539-9BCD-62FD37BE32BE}"/>
              </a:ext>
            </a:extLst>
          </p:cNvPr>
          <p:cNvPicPr>
            <a:picLocks noChangeAspect="1"/>
          </p:cNvPicPr>
          <p:nvPr/>
        </p:nvPicPr>
        <p:blipFill>
          <a:blip r:embed="rId5"/>
          <a:stretch>
            <a:fillRect/>
          </a:stretch>
        </p:blipFill>
        <p:spPr>
          <a:xfrm>
            <a:off x="8401377" y="2738704"/>
            <a:ext cx="1343212" cy="1314633"/>
          </a:xfrm>
          <a:prstGeom prst="rect">
            <a:avLst/>
          </a:prstGeom>
        </p:spPr>
      </p:pic>
      <p:pic>
        <p:nvPicPr>
          <p:cNvPr id="14" name="Picture 13">
            <a:extLst>
              <a:ext uri="{FF2B5EF4-FFF2-40B4-BE49-F238E27FC236}">
                <a16:creationId xmlns:a16="http://schemas.microsoft.com/office/drawing/2014/main" id="{8E3C4DF8-980B-4576-9231-F9D1BBF219B1}"/>
              </a:ext>
            </a:extLst>
          </p:cNvPr>
          <p:cNvPicPr>
            <a:picLocks noChangeAspect="1"/>
          </p:cNvPicPr>
          <p:nvPr/>
        </p:nvPicPr>
        <p:blipFill>
          <a:blip r:embed="rId6"/>
          <a:stretch>
            <a:fillRect/>
          </a:stretch>
        </p:blipFill>
        <p:spPr>
          <a:xfrm>
            <a:off x="5213558" y="4196231"/>
            <a:ext cx="3562847" cy="2343477"/>
          </a:xfrm>
          <a:prstGeom prst="rect">
            <a:avLst/>
          </a:prstGeom>
        </p:spPr>
      </p:pic>
      <p:pic>
        <p:nvPicPr>
          <p:cNvPr id="16" name="Picture 15">
            <a:extLst>
              <a:ext uri="{FF2B5EF4-FFF2-40B4-BE49-F238E27FC236}">
                <a16:creationId xmlns:a16="http://schemas.microsoft.com/office/drawing/2014/main" id="{47009118-EEA9-4355-8FAE-4FE39D3E0388}"/>
              </a:ext>
            </a:extLst>
          </p:cNvPr>
          <p:cNvPicPr>
            <a:picLocks noChangeAspect="1"/>
          </p:cNvPicPr>
          <p:nvPr/>
        </p:nvPicPr>
        <p:blipFill>
          <a:blip r:embed="rId7"/>
          <a:stretch>
            <a:fillRect/>
          </a:stretch>
        </p:blipFill>
        <p:spPr>
          <a:xfrm>
            <a:off x="20447" y="4674378"/>
            <a:ext cx="3143886" cy="387603"/>
          </a:xfrm>
          <a:prstGeom prst="rect">
            <a:avLst/>
          </a:prstGeom>
        </p:spPr>
      </p:pic>
      <p:pic>
        <p:nvPicPr>
          <p:cNvPr id="18" name="Picture 17">
            <a:extLst>
              <a:ext uri="{FF2B5EF4-FFF2-40B4-BE49-F238E27FC236}">
                <a16:creationId xmlns:a16="http://schemas.microsoft.com/office/drawing/2014/main" id="{002EE2A0-551E-48FB-83E5-E73876B12F1B}"/>
              </a:ext>
            </a:extLst>
          </p:cNvPr>
          <p:cNvPicPr>
            <a:picLocks noChangeAspect="1"/>
          </p:cNvPicPr>
          <p:nvPr/>
        </p:nvPicPr>
        <p:blipFill>
          <a:blip r:embed="rId8"/>
          <a:stretch>
            <a:fillRect/>
          </a:stretch>
        </p:blipFill>
        <p:spPr>
          <a:xfrm>
            <a:off x="2365185" y="3691336"/>
            <a:ext cx="2848373" cy="504895"/>
          </a:xfrm>
          <a:prstGeom prst="rect">
            <a:avLst/>
          </a:prstGeom>
        </p:spPr>
      </p:pic>
      <p:pic>
        <p:nvPicPr>
          <p:cNvPr id="20" name="Picture 19">
            <a:extLst>
              <a:ext uri="{FF2B5EF4-FFF2-40B4-BE49-F238E27FC236}">
                <a16:creationId xmlns:a16="http://schemas.microsoft.com/office/drawing/2014/main" id="{1E750FDC-B114-4AD9-84C1-3C5AD690632C}"/>
              </a:ext>
            </a:extLst>
          </p:cNvPr>
          <p:cNvPicPr>
            <a:picLocks noChangeAspect="1"/>
          </p:cNvPicPr>
          <p:nvPr/>
        </p:nvPicPr>
        <p:blipFill>
          <a:blip r:embed="rId9"/>
          <a:stretch>
            <a:fillRect/>
          </a:stretch>
        </p:blipFill>
        <p:spPr>
          <a:xfrm>
            <a:off x="0" y="5916020"/>
            <a:ext cx="3143689" cy="219106"/>
          </a:xfrm>
          <a:prstGeom prst="rect">
            <a:avLst/>
          </a:prstGeom>
        </p:spPr>
      </p:pic>
      <p:sp>
        <p:nvSpPr>
          <p:cNvPr id="21" name="TextBox 20">
            <a:extLst>
              <a:ext uri="{FF2B5EF4-FFF2-40B4-BE49-F238E27FC236}">
                <a16:creationId xmlns:a16="http://schemas.microsoft.com/office/drawing/2014/main" id="{CBC018DD-2537-4F82-A288-177C290009D4}"/>
              </a:ext>
            </a:extLst>
          </p:cNvPr>
          <p:cNvSpPr txBox="1"/>
          <p:nvPr/>
        </p:nvSpPr>
        <p:spPr>
          <a:xfrm>
            <a:off x="820738" y="1279315"/>
            <a:ext cx="2613408" cy="369332"/>
          </a:xfrm>
          <a:prstGeom prst="rect">
            <a:avLst/>
          </a:prstGeom>
          <a:noFill/>
        </p:spPr>
        <p:txBody>
          <a:bodyPr wrap="none" rtlCol="0">
            <a:spAutoFit/>
          </a:bodyPr>
          <a:lstStyle/>
          <a:p>
            <a:r>
              <a:rPr lang="en-US" b="1" dirty="0"/>
              <a:t>1. Get Response from API</a:t>
            </a:r>
          </a:p>
        </p:txBody>
      </p:sp>
      <p:cxnSp>
        <p:nvCxnSpPr>
          <p:cNvPr id="23" name="Connector: Elbow 22">
            <a:extLst>
              <a:ext uri="{FF2B5EF4-FFF2-40B4-BE49-F238E27FC236}">
                <a16:creationId xmlns:a16="http://schemas.microsoft.com/office/drawing/2014/main" id="{7BE5AF3C-7A37-461F-89A5-A34386B0F9E1}"/>
              </a:ext>
            </a:extLst>
          </p:cNvPr>
          <p:cNvCxnSpPr>
            <a:stCxn id="8" idx="2"/>
            <a:endCxn id="10" idx="1"/>
          </p:cNvCxnSpPr>
          <p:nvPr/>
        </p:nvCxnSpPr>
        <p:spPr>
          <a:xfrm rot="16200000" flipH="1">
            <a:off x="3219935" y="1532185"/>
            <a:ext cx="245797" cy="168139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5E8E36-B187-4D53-ADEC-D57C0A982BA9}"/>
              </a:ext>
            </a:extLst>
          </p:cNvPr>
          <p:cNvSpPr txBox="1"/>
          <p:nvPr/>
        </p:nvSpPr>
        <p:spPr>
          <a:xfrm>
            <a:off x="4176325" y="1940625"/>
            <a:ext cx="3436518" cy="369332"/>
          </a:xfrm>
          <a:prstGeom prst="rect">
            <a:avLst/>
          </a:prstGeom>
          <a:noFill/>
        </p:spPr>
        <p:txBody>
          <a:bodyPr wrap="none" rtlCol="0">
            <a:spAutoFit/>
          </a:bodyPr>
          <a:lstStyle/>
          <a:p>
            <a:r>
              <a:rPr lang="en-US" b="1" dirty="0"/>
              <a:t>2. Convert Response to a .Json file</a:t>
            </a:r>
          </a:p>
        </p:txBody>
      </p:sp>
      <p:sp>
        <p:nvSpPr>
          <p:cNvPr id="25" name="TextBox 24">
            <a:extLst>
              <a:ext uri="{FF2B5EF4-FFF2-40B4-BE49-F238E27FC236}">
                <a16:creationId xmlns:a16="http://schemas.microsoft.com/office/drawing/2014/main" id="{C141DD84-10DF-4EB6-BEB5-A04A1B6E0044}"/>
              </a:ext>
            </a:extLst>
          </p:cNvPr>
          <p:cNvSpPr txBox="1"/>
          <p:nvPr/>
        </p:nvSpPr>
        <p:spPr>
          <a:xfrm>
            <a:off x="8401377" y="2386820"/>
            <a:ext cx="1448282" cy="369332"/>
          </a:xfrm>
          <a:prstGeom prst="rect">
            <a:avLst/>
          </a:prstGeom>
          <a:noFill/>
        </p:spPr>
        <p:txBody>
          <a:bodyPr wrap="none" rtlCol="0">
            <a:spAutoFit/>
          </a:bodyPr>
          <a:lstStyle/>
          <a:p>
            <a:r>
              <a:rPr lang="en-US" b="1" dirty="0"/>
              <a:t>3. Clean Data</a:t>
            </a:r>
          </a:p>
        </p:txBody>
      </p:sp>
      <p:cxnSp>
        <p:nvCxnSpPr>
          <p:cNvPr id="27" name="Connector: Elbow 26">
            <a:extLst>
              <a:ext uri="{FF2B5EF4-FFF2-40B4-BE49-F238E27FC236}">
                <a16:creationId xmlns:a16="http://schemas.microsoft.com/office/drawing/2014/main" id="{F1957561-E2CD-47AB-95AF-920A0D9C146F}"/>
              </a:ext>
            </a:extLst>
          </p:cNvPr>
          <p:cNvCxnSpPr>
            <a:stCxn id="10" idx="2"/>
            <a:endCxn id="12" idx="1"/>
          </p:cNvCxnSpPr>
          <p:nvPr/>
        </p:nvCxnSpPr>
        <p:spPr>
          <a:xfrm rot="16200000" flipH="1">
            <a:off x="7016456" y="2011099"/>
            <a:ext cx="657317" cy="21125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1E848E-5810-4EFF-B57C-AFD65E501484}"/>
              </a:ext>
            </a:extLst>
          </p:cNvPr>
          <p:cNvSpPr txBox="1"/>
          <p:nvPr/>
        </p:nvSpPr>
        <p:spPr>
          <a:xfrm>
            <a:off x="5213558" y="3868671"/>
            <a:ext cx="2695994" cy="369332"/>
          </a:xfrm>
          <a:prstGeom prst="rect">
            <a:avLst/>
          </a:prstGeom>
          <a:noFill/>
        </p:spPr>
        <p:txBody>
          <a:bodyPr wrap="none" rtlCol="0">
            <a:spAutoFit/>
          </a:bodyPr>
          <a:lstStyle/>
          <a:p>
            <a:r>
              <a:rPr lang="en-US" b="1" dirty="0"/>
              <a:t>4. Assign List to Dictionary</a:t>
            </a:r>
          </a:p>
        </p:txBody>
      </p:sp>
      <p:cxnSp>
        <p:nvCxnSpPr>
          <p:cNvPr id="30" name="Connector: Elbow 29">
            <a:extLst>
              <a:ext uri="{FF2B5EF4-FFF2-40B4-BE49-F238E27FC236}">
                <a16:creationId xmlns:a16="http://schemas.microsoft.com/office/drawing/2014/main" id="{CBFFE7CF-4068-46DB-9E0E-7C8929BBA9F0}"/>
              </a:ext>
            </a:extLst>
          </p:cNvPr>
          <p:cNvCxnSpPr>
            <a:stCxn id="12" idx="2"/>
            <a:endCxn id="14" idx="3"/>
          </p:cNvCxnSpPr>
          <p:nvPr/>
        </p:nvCxnSpPr>
        <p:spPr>
          <a:xfrm rot="5400000">
            <a:off x="8267378" y="4562364"/>
            <a:ext cx="1314633" cy="29657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C8C558-EA82-4494-AACD-7F819B288AD7}"/>
              </a:ext>
            </a:extLst>
          </p:cNvPr>
          <p:cNvSpPr txBox="1"/>
          <p:nvPr/>
        </p:nvSpPr>
        <p:spPr>
          <a:xfrm>
            <a:off x="2295878" y="3387939"/>
            <a:ext cx="3266472" cy="369332"/>
          </a:xfrm>
          <a:prstGeom prst="rect">
            <a:avLst/>
          </a:prstGeom>
          <a:noFill/>
        </p:spPr>
        <p:txBody>
          <a:bodyPr wrap="none" rtlCol="0">
            <a:spAutoFit/>
          </a:bodyPr>
          <a:lstStyle/>
          <a:p>
            <a:r>
              <a:rPr lang="en-US" b="1" dirty="0"/>
              <a:t>5. Assign Dictionary to Database</a:t>
            </a:r>
          </a:p>
        </p:txBody>
      </p:sp>
      <p:cxnSp>
        <p:nvCxnSpPr>
          <p:cNvPr id="33" name="Connector: Elbow 32">
            <a:extLst>
              <a:ext uri="{FF2B5EF4-FFF2-40B4-BE49-F238E27FC236}">
                <a16:creationId xmlns:a16="http://schemas.microsoft.com/office/drawing/2014/main" id="{E310289E-193F-42FC-AE2B-31D49BF43FF1}"/>
              </a:ext>
            </a:extLst>
          </p:cNvPr>
          <p:cNvCxnSpPr>
            <a:stCxn id="14" idx="1"/>
            <a:endCxn id="18" idx="2"/>
          </p:cNvCxnSpPr>
          <p:nvPr/>
        </p:nvCxnSpPr>
        <p:spPr>
          <a:xfrm rot="10800000">
            <a:off x="3789372" y="4196232"/>
            <a:ext cx="1424186" cy="11717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0873FBB-893C-4B44-87A9-0157205A6208}"/>
              </a:ext>
            </a:extLst>
          </p:cNvPr>
          <p:cNvCxnSpPr>
            <a:stCxn id="18" idx="1"/>
            <a:endCxn id="16" idx="3"/>
          </p:cNvCxnSpPr>
          <p:nvPr/>
        </p:nvCxnSpPr>
        <p:spPr>
          <a:xfrm rot="10800000" flipH="1" flipV="1">
            <a:off x="2365185" y="3943784"/>
            <a:ext cx="799148" cy="924396"/>
          </a:xfrm>
          <a:prstGeom prst="bentConnector5">
            <a:avLst>
              <a:gd name="adj1" fmla="val -28605"/>
              <a:gd name="adj2" fmla="val 53172"/>
              <a:gd name="adj3" fmla="val 1286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ED90CB-901E-4F82-BF3B-A6A2BF38247F}"/>
              </a:ext>
            </a:extLst>
          </p:cNvPr>
          <p:cNvSpPr txBox="1"/>
          <p:nvPr/>
        </p:nvSpPr>
        <p:spPr>
          <a:xfrm>
            <a:off x="-5888" y="4341321"/>
            <a:ext cx="1976182" cy="369332"/>
          </a:xfrm>
          <a:prstGeom prst="rect">
            <a:avLst/>
          </a:prstGeom>
          <a:noFill/>
        </p:spPr>
        <p:txBody>
          <a:bodyPr wrap="none" rtlCol="0">
            <a:spAutoFit/>
          </a:bodyPr>
          <a:lstStyle/>
          <a:p>
            <a:r>
              <a:rPr lang="en-US" b="1" dirty="0"/>
              <a:t>6. Filter </a:t>
            </a:r>
            <a:r>
              <a:rPr lang="en-US" b="1" dirty="0" err="1"/>
              <a:t>Dataframe</a:t>
            </a:r>
            <a:endParaRPr lang="en-US" b="1" dirty="0"/>
          </a:p>
        </p:txBody>
      </p:sp>
      <p:cxnSp>
        <p:nvCxnSpPr>
          <p:cNvPr id="41" name="Connector: Elbow 40">
            <a:extLst>
              <a:ext uri="{FF2B5EF4-FFF2-40B4-BE49-F238E27FC236}">
                <a16:creationId xmlns:a16="http://schemas.microsoft.com/office/drawing/2014/main" id="{5EEF6A1E-B575-44E3-B1EA-B050F86B829B}"/>
              </a:ext>
            </a:extLst>
          </p:cNvPr>
          <p:cNvCxnSpPr>
            <a:stCxn id="16" idx="2"/>
            <a:endCxn id="20" idx="3"/>
          </p:cNvCxnSpPr>
          <p:nvPr/>
        </p:nvCxnSpPr>
        <p:spPr>
          <a:xfrm rot="16200000" flipH="1">
            <a:off x="1886243" y="4768127"/>
            <a:ext cx="963592" cy="1551299"/>
          </a:xfrm>
          <a:prstGeom prst="bentConnector4">
            <a:avLst>
              <a:gd name="adj1" fmla="val 44315"/>
              <a:gd name="adj2" fmla="val 11606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8D6286B-247A-4A1E-A547-A461E5C63255}"/>
              </a:ext>
            </a:extLst>
          </p:cNvPr>
          <p:cNvSpPr txBox="1"/>
          <p:nvPr/>
        </p:nvSpPr>
        <p:spPr>
          <a:xfrm>
            <a:off x="-66468" y="5596689"/>
            <a:ext cx="1703736" cy="369332"/>
          </a:xfrm>
          <a:prstGeom prst="rect">
            <a:avLst/>
          </a:prstGeom>
          <a:noFill/>
        </p:spPr>
        <p:txBody>
          <a:bodyPr wrap="none" rtlCol="0">
            <a:spAutoFit/>
          </a:bodyPr>
          <a:lstStyle/>
          <a:p>
            <a:r>
              <a:rPr lang="en-US" b="1" dirty="0"/>
              <a:t>7. Export to .csv</a:t>
            </a:r>
          </a:p>
        </p:txBody>
      </p:sp>
      <p:sp>
        <p:nvSpPr>
          <p:cNvPr id="44" name="TextBox 43">
            <a:extLst>
              <a:ext uri="{FF2B5EF4-FFF2-40B4-BE49-F238E27FC236}">
                <a16:creationId xmlns:a16="http://schemas.microsoft.com/office/drawing/2014/main" id="{4ABB4BF3-A422-4AC0-8F39-36F2ABE626CE}"/>
              </a:ext>
            </a:extLst>
          </p:cNvPr>
          <p:cNvSpPr txBox="1"/>
          <p:nvPr/>
        </p:nvSpPr>
        <p:spPr>
          <a:xfrm>
            <a:off x="94268" y="6427211"/>
            <a:ext cx="2504275" cy="369332"/>
          </a:xfrm>
          <a:prstGeom prst="rect">
            <a:avLst/>
          </a:prstGeom>
          <a:noFill/>
        </p:spPr>
        <p:txBody>
          <a:bodyPr wrap="none" rtlCol="0">
            <a:spAutoFit/>
          </a:bodyPr>
          <a:lstStyle/>
          <a:p>
            <a:r>
              <a:rPr lang="en-US" dirty="0">
                <a:hlinkClick r:id="rId10"/>
              </a:rPr>
              <a:t>GitHub URL to Notebook</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6957A3A-F011-47CD-AB00-30F3A497ECD3}"/>
              </a:ext>
            </a:extLst>
          </p:cNvPr>
          <p:cNvPicPr>
            <a:picLocks noChangeAspect="1"/>
          </p:cNvPicPr>
          <p:nvPr/>
        </p:nvPicPr>
        <p:blipFill>
          <a:blip r:embed="rId3"/>
          <a:stretch>
            <a:fillRect/>
          </a:stretch>
        </p:blipFill>
        <p:spPr>
          <a:xfrm>
            <a:off x="770011" y="1625577"/>
            <a:ext cx="2133898" cy="333422"/>
          </a:xfrm>
          <a:prstGeom prst="rect">
            <a:avLst/>
          </a:prstGeom>
        </p:spPr>
      </p:pic>
      <p:pic>
        <p:nvPicPr>
          <p:cNvPr id="9" name="Picture 8">
            <a:extLst>
              <a:ext uri="{FF2B5EF4-FFF2-40B4-BE49-F238E27FC236}">
                <a16:creationId xmlns:a16="http://schemas.microsoft.com/office/drawing/2014/main" id="{E477497D-A2B1-4244-9916-BA26BAFF5DCA}"/>
              </a:ext>
            </a:extLst>
          </p:cNvPr>
          <p:cNvPicPr>
            <a:picLocks noChangeAspect="1"/>
          </p:cNvPicPr>
          <p:nvPr/>
        </p:nvPicPr>
        <p:blipFill>
          <a:blip r:embed="rId4"/>
          <a:stretch>
            <a:fillRect/>
          </a:stretch>
        </p:blipFill>
        <p:spPr>
          <a:xfrm>
            <a:off x="770011" y="2292460"/>
            <a:ext cx="2667372" cy="181000"/>
          </a:xfrm>
          <a:prstGeom prst="rect">
            <a:avLst/>
          </a:prstGeom>
        </p:spPr>
      </p:pic>
      <p:pic>
        <p:nvPicPr>
          <p:cNvPr id="12" name="Picture 11">
            <a:extLst>
              <a:ext uri="{FF2B5EF4-FFF2-40B4-BE49-F238E27FC236}">
                <a16:creationId xmlns:a16="http://schemas.microsoft.com/office/drawing/2014/main" id="{E66C94B3-9941-48BF-8966-06DD7F6B0559}"/>
              </a:ext>
            </a:extLst>
          </p:cNvPr>
          <p:cNvPicPr>
            <a:picLocks noChangeAspect="1"/>
          </p:cNvPicPr>
          <p:nvPr/>
        </p:nvPicPr>
        <p:blipFill>
          <a:blip r:embed="rId5"/>
          <a:stretch>
            <a:fillRect/>
          </a:stretch>
        </p:blipFill>
        <p:spPr>
          <a:xfrm>
            <a:off x="770011" y="2835458"/>
            <a:ext cx="2152950" cy="209579"/>
          </a:xfrm>
          <a:prstGeom prst="rect">
            <a:avLst/>
          </a:prstGeom>
        </p:spPr>
      </p:pic>
      <p:pic>
        <p:nvPicPr>
          <p:cNvPr id="14" name="Picture 13">
            <a:extLst>
              <a:ext uri="{FF2B5EF4-FFF2-40B4-BE49-F238E27FC236}">
                <a16:creationId xmlns:a16="http://schemas.microsoft.com/office/drawing/2014/main" id="{B127A360-53A7-4297-8E47-137BBDBB63BB}"/>
              </a:ext>
            </a:extLst>
          </p:cNvPr>
          <p:cNvPicPr>
            <a:picLocks noChangeAspect="1"/>
          </p:cNvPicPr>
          <p:nvPr/>
        </p:nvPicPr>
        <p:blipFill>
          <a:blip r:embed="rId6"/>
          <a:stretch>
            <a:fillRect/>
          </a:stretch>
        </p:blipFill>
        <p:spPr>
          <a:xfrm>
            <a:off x="722379" y="3364039"/>
            <a:ext cx="2715004" cy="1171739"/>
          </a:xfrm>
          <a:prstGeom prst="rect">
            <a:avLst/>
          </a:prstGeom>
        </p:spPr>
      </p:pic>
      <p:pic>
        <p:nvPicPr>
          <p:cNvPr id="16" name="Picture 15">
            <a:extLst>
              <a:ext uri="{FF2B5EF4-FFF2-40B4-BE49-F238E27FC236}">
                <a16:creationId xmlns:a16="http://schemas.microsoft.com/office/drawing/2014/main" id="{EDCE6314-0080-4E5A-A6DC-39B678ED579A}"/>
              </a:ext>
            </a:extLst>
          </p:cNvPr>
          <p:cNvPicPr>
            <a:picLocks noChangeAspect="1"/>
          </p:cNvPicPr>
          <p:nvPr/>
        </p:nvPicPr>
        <p:blipFill>
          <a:blip r:embed="rId7"/>
          <a:stretch>
            <a:fillRect/>
          </a:stretch>
        </p:blipFill>
        <p:spPr>
          <a:xfrm>
            <a:off x="4556177" y="4350229"/>
            <a:ext cx="5725324" cy="619211"/>
          </a:xfrm>
          <a:prstGeom prst="rect">
            <a:avLst/>
          </a:prstGeom>
        </p:spPr>
      </p:pic>
      <p:pic>
        <p:nvPicPr>
          <p:cNvPr id="18" name="Picture 17">
            <a:extLst>
              <a:ext uri="{FF2B5EF4-FFF2-40B4-BE49-F238E27FC236}">
                <a16:creationId xmlns:a16="http://schemas.microsoft.com/office/drawing/2014/main" id="{537735C6-1B38-4A38-A7D7-93E80188D3FD}"/>
              </a:ext>
            </a:extLst>
          </p:cNvPr>
          <p:cNvPicPr>
            <a:picLocks noChangeAspect="1"/>
          </p:cNvPicPr>
          <p:nvPr/>
        </p:nvPicPr>
        <p:blipFill>
          <a:blip r:embed="rId8"/>
          <a:stretch>
            <a:fillRect/>
          </a:stretch>
        </p:blipFill>
        <p:spPr>
          <a:xfrm>
            <a:off x="5179098" y="5331525"/>
            <a:ext cx="1733792" cy="209579"/>
          </a:xfrm>
          <a:prstGeom prst="rect">
            <a:avLst/>
          </a:prstGeom>
        </p:spPr>
      </p:pic>
      <p:pic>
        <p:nvPicPr>
          <p:cNvPr id="20" name="Picture 19">
            <a:extLst>
              <a:ext uri="{FF2B5EF4-FFF2-40B4-BE49-F238E27FC236}">
                <a16:creationId xmlns:a16="http://schemas.microsoft.com/office/drawing/2014/main" id="{10FFEFAE-0708-48B8-A84B-D1F15FF21E88}"/>
              </a:ext>
            </a:extLst>
          </p:cNvPr>
          <p:cNvPicPr>
            <a:picLocks noChangeAspect="1"/>
          </p:cNvPicPr>
          <p:nvPr/>
        </p:nvPicPr>
        <p:blipFill>
          <a:blip r:embed="rId9"/>
          <a:stretch>
            <a:fillRect/>
          </a:stretch>
        </p:blipFill>
        <p:spPr>
          <a:xfrm>
            <a:off x="5814937" y="5949362"/>
            <a:ext cx="2762636" cy="152421"/>
          </a:xfrm>
          <a:prstGeom prst="rect">
            <a:avLst/>
          </a:prstGeom>
        </p:spPr>
      </p:pic>
      <p:pic>
        <p:nvPicPr>
          <p:cNvPr id="22" name="Picture 21">
            <a:extLst>
              <a:ext uri="{FF2B5EF4-FFF2-40B4-BE49-F238E27FC236}">
                <a16:creationId xmlns:a16="http://schemas.microsoft.com/office/drawing/2014/main" id="{2A0AF7D7-2008-44EB-AF84-D18A553DEE5B}"/>
              </a:ext>
            </a:extLst>
          </p:cNvPr>
          <p:cNvPicPr>
            <a:picLocks noChangeAspect="1"/>
          </p:cNvPicPr>
          <p:nvPr/>
        </p:nvPicPr>
        <p:blipFill>
          <a:blip r:embed="rId10"/>
          <a:stretch>
            <a:fillRect/>
          </a:stretch>
        </p:blipFill>
        <p:spPr>
          <a:xfrm>
            <a:off x="4542941" y="1682772"/>
            <a:ext cx="3905795" cy="2305372"/>
          </a:xfrm>
          <a:prstGeom prst="rect">
            <a:avLst/>
          </a:prstGeom>
        </p:spPr>
      </p:pic>
      <p:sp>
        <p:nvSpPr>
          <p:cNvPr id="23" name="TextBox 22">
            <a:extLst>
              <a:ext uri="{FF2B5EF4-FFF2-40B4-BE49-F238E27FC236}">
                <a16:creationId xmlns:a16="http://schemas.microsoft.com/office/drawing/2014/main" id="{4E4F9BE7-7AEC-4346-BD6C-3A4A29594AB4}"/>
              </a:ext>
            </a:extLst>
          </p:cNvPr>
          <p:cNvSpPr txBox="1"/>
          <p:nvPr/>
        </p:nvSpPr>
        <p:spPr>
          <a:xfrm>
            <a:off x="770011" y="1315592"/>
            <a:ext cx="2447914" cy="369332"/>
          </a:xfrm>
          <a:prstGeom prst="rect">
            <a:avLst/>
          </a:prstGeom>
          <a:noFill/>
        </p:spPr>
        <p:txBody>
          <a:bodyPr wrap="none" rtlCol="0">
            <a:spAutoFit/>
          </a:bodyPr>
          <a:lstStyle/>
          <a:p>
            <a:pPr marL="342900" indent="-342900">
              <a:buAutoNum type="arabicPeriod"/>
            </a:pPr>
            <a:r>
              <a:rPr lang="en-US" b="1" dirty="0"/>
              <a:t>Get HTML Response</a:t>
            </a:r>
          </a:p>
        </p:txBody>
      </p:sp>
      <p:sp>
        <p:nvSpPr>
          <p:cNvPr id="24" name="TextBox 23">
            <a:extLst>
              <a:ext uri="{FF2B5EF4-FFF2-40B4-BE49-F238E27FC236}">
                <a16:creationId xmlns:a16="http://schemas.microsoft.com/office/drawing/2014/main" id="{D7D955F1-0C11-46D8-B200-1AD76E982C4B}"/>
              </a:ext>
            </a:extLst>
          </p:cNvPr>
          <p:cNvSpPr txBox="1"/>
          <p:nvPr/>
        </p:nvSpPr>
        <p:spPr>
          <a:xfrm>
            <a:off x="770011" y="1947999"/>
            <a:ext cx="3176382" cy="369332"/>
          </a:xfrm>
          <a:prstGeom prst="rect">
            <a:avLst/>
          </a:prstGeom>
          <a:noFill/>
        </p:spPr>
        <p:txBody>
          <a:bodyPr wrap="none" rtlCol="0">
            <a:spAutoFit/>
          </a:bodyPr>
          <a:lstStyle/>
          <a:p>
            <a:r>
              <a:rPr lang="en-US" b="1" dirty="0"/>
              <a:t>2. Create Beautiful Soup Object</a:t>
            </a:r>
          </a:p>
        </p:txBody>
      </p:sp>
      <p:sp>
        <p:nvSpPr>
          <p:cNvPr id="25" name="TextBox 24">
            <a:extLst>
              <a:ext uri="{FF2B5EF4-FFF2-40B4-BE49-F238E27FC236}">
                <a16:creationId xmlns:a16="http://schemas.microsoft.com/office/drawing/2014/main" id="{227E678D-721B-46CD-B147-96A5CCE3A3E4}"/>
              </a:ext>
            </a:extLst>
          </p:cNvPr>
          <p:cNvSpPr txBox="1"/>
          <p:nvPr/>
        </p:nvSpPr>
        <p:spPr>
          <a:xfrm>
            <a:off x="770011" y="2477126"/>
            <a:ext cx="1473673" cy="369332"/>
          </a:xfrm>
          <a:prstGeom prst="rect">
            <a:avLst/>
          </a:prstGeom>
          <a:noFill/>
        </p:spPr>
        <p:txBody>
          <a:bodyPr wrap="none" rtlCol="0">
            <a:spAutoFit/>
          </a:bodyPr>
          <a:lstStyle/>
          <a:p>
            <a:r>
              <a:rPr lang="en-US" b="1" dirty="0"/>
              <a:t>3. Find Tables</a:t>
            </a:r>
          </a:p>
        </p:txBody>
      </p:sp>
      <p:sp>
        <p:nvSpPr>
          <p:cNvPr id="26" name="TextBox 25">
            <a:extLst>
              <a:ext uri="{FF2B5EF4-FFF2-40B4-BE49-F238E27FC236}">
                <a16:creationId xmlns:a16="http://schemas.microsoft.com/office/drawing/2014/main" id="{31623EC7-92D6-46F5-94FD-817522862E04}"/>
              </a:ext>
            </a:extLst>
          </p:cNvPr>
          <p:cNvSpPr txBox="1"/>
          <p:nvPr/>
        </p:nvSpPr>
        <p:spPr>
          <a:xfrm>
            <a:off x="770011" y="3045037"/>
            <a:ext cx="2258952" cy="369332"/>
          </a:xfrm>
          <a:prstGeom prst="rect">
            <a:avLst/>
          </a:prstGeom>
          <a:noFill/>
        </p:spPr>
        <p:txBody>
          <a:bodyPr wrap="none" rtlCol="0">
            <a:spAutoFit/>
          </a:bodyPr>
          <a:lstStyle/>
          <a:p>
            <a:r>
              <a:rPr lang="en-US" b="1" dirty="0"/>
              <a:t>4. Get Column Names</a:t>
            </a:r>
          </a:p>
        </p:txBody>
      </p:sp>
      <p:sp>
        <p:nvSpPr>
          <p:cNvPr id="27" name="TextBox 26">
            <a:extLst>
              <a:ext uri="{FF2B5EF4-FFF2-40B4-BE49-F238E27FC236}">
                <a16:creationId xmlns:a16="http://schemas.microsoft.com/office/drawing/2014/main" id="{60E9CBAD-17B5-40DA-A582-27916741B44E}"/>
              </a:ext>
            </a:extLst>
          </p:cNvPr>
          <p:cNvSpPr txBox="1"/>
          <p:nvPr/>
        </p:nvSpPr>
        <p:spPr>
          <a:xfrm>
            <a:off x="4523889" y="1392499"/>
            <a:ext cx="2242858" cy="369332"/>
          </a:xfrm>
          <a:prstGeom prst="rect">
            <a:avLst/>
          </a:prstGeom>
          <a:noFill/>
        </p:spPr>
        <p:txBody>
          <a:bodyPr wrap="none" rtlCol="0">
            <a:spAutoFit/>
          </a:bodyPr>
          <a:lstStyle/>
          <a:p>
            <a:r>
              <a:rPr lang="en-US" b="1" dirty="0"/>
              <a:t>5. Create a Dictionary</a:t>
            </a:r>
          </a:p>
        </p:txBody>
      </p:sp>
      <p:sp>
        <p:nvSpPr>
          <p:cNvPr id="28" name="TextBox 27">
            <a:extLst>
              <a:ext uri="{FF2B5EF4-FFF2-40B4-BE49-F238E27FC236}">
                <a16:creationId xmlns:a16="http://schemas.microsoft.com/office/drawing/2014/main" id="{2801CFCA-F046-4276-AF31-B7712BD8E9D5}"/>
              </a:ext>
            </a:extLst>
          </p:cNvPr>
          <p:cNvSpPr txBox="1"/>
          <p:nvPr/>
        </p:nvSpPr>
        <p:spPr>
          <a:xfrm>
            <a:off x="4542941" y="3997651"/>
            <a:ext cx="1666290" cy="369332"/>
          </a:xfrm>
          <a:prstGeom prst="rect">
            <a:avLst/>
          </a:prstGeom>
          <a:noFill/>
        </p:spPr>
        <p:txBody>
          <a:bodyPr wrap="none" rtlCol="0">
            <a:spAutoFit/>
          </a:bodyPr>
          <a:lstStyle/>
          <a:p>
            <a:r>
              <a:rPr lang="en-US" b="1" dirty="0"/>
              <a:t>6. Append Data</a:t>
            </a:r>
          </a:p>
        </p:txBody>
      </p:sp>
      <p:sp>
        <p:nvSpPr>
          <p:cNvPr id="29" name="TextBox 28">
            <a:extLst>
              <a:ext uri="{FF2B5EF4-FFF2-40B4-BE49-F238E27FC236}">
                <a16:creationId xmlns:a16="http://schemas.microsoft.com/office/drawing/2014/main" id="{9CEBD920-2820-428F-A688-F9EE91052FA6}"/>
              </a:ext>
            </a:extLst>
          </p:cNvPr>
          <p:cNvSpPr txBox="1"/>
          <p:nvPr/>
        </p:nvSpPr>
        <p:spPr>
          <a:xfrm>
            <a:off x="5050261" y="5012753"/>
            <a:ext cx="3527312" cy="369332"/>
          </a:xfrm>
          <a:prstGeom prst="rect">
            <a:avLst/>
          </a:prstGeom>
          <a:noFill/>
        </p:spPr>
        <p:txBody>
          <a:bodyPr wrap="none" rtlCol="0">
            <a:spAutoFit/>
          </a:bodyPr>
          <a:lstStyle/>
          <a:p>
            <a:r>
              <a:rPr lang="en-US" b="1" dirty="0"/>
              <a:t>7. Convert Dictionary to </a:t>
            </a:r>
            <a:r>
              <a:rPr lang="en-US" b="1" dirty="0" err="1"/>
              <a:t>Dataframe</a:t>
            </a:r>
            <a:endParaRPr lang="en-US" b="1" dirty="0"/>
          </a:p>
        </p:txBody>
      </p:sp>
      <p:cxnSp>
        <p:nvCxnSpPr>
          <p:cNvPr id="32" name="Connector: Elbow 31">
            <a:extLst>
              <a:ext uri="{FF2B5EF4-FFF2-40B4-BE49-F238E27FC236}">
                <a16:creationId xmlns:a16="http://schemas.microsoft.com/office/drawing/2014/main" id="{35E6BBCA-6B5E-4298-AC24-D58BDDC85511}"/>
              </a:ext>
            </a:extLst>
          </p:cNvPr>
          <p:cNvCxnSpPr>
            <a:stCxn id="7" idx="1"/>
            <a:endCxn id="9" idx="1"/>
          </p:cNvCxnSpPr>
          <p:nvPr/>
        </p:nvCxnSpPr>
        <p:spPr>
          <a:xfrm rot="10800000" flipV="1">
            <a:off x="770011" y="1792288"/>
            <a:ext cx="12700" cy="590672"/>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6C29C4B-AEB0-46C7-A4E6-EE9FD3A25DA9}"/>
              </a:ext>
            </a:extLst>
          </p:cNvPr>
          <p:cNvCxnSpPr>
            <a:stCxn id="9" idx="3"/>
            <a:endCxn id="12" idx="3"/>
          </p:cNvCxnSpPr>
          <p:nvPr/>
        </p:nvCxnSpPr>
        <p:spPr>
          <a:xfrm flipH="1">
            <a:off x="2922961" y="2382960"/>
            <a:ext cx="514422" cy="557288"/>
          </a:xfrm>
          <a:prstGeom prst="bentConnector3">
            <a:avLst>
              <a:gd name="adj1" fmla="val -4443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897FEF0-386A-4784-AF13-A3D3853A8C0E}"/>
              </a:ext>
            </a:extLst>
          </p:cNvPr>
          <p:cNvCxnSpPr>
            <a:stCxn id="12" idx="1"/>
            <a:endCxn id="14" idx="1"/>
          </p:cNvCxnSpPr>
          <p:nvPr/>
        </p:nvCxnSpPr>
        <p:spPr>
          <a:xfrm rot="10800000" flipV="1">
            <a:off x="722379" y="2940247"/>
            <a:ext cx="47632" cy="1009661"/>
          </a:xfrm>
          <a:prstGeom prst="bentConnector3">
            <a:avLst>
              <a:gd name="adj1" fmla="val 57992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4D3FE4F-206E-420C-9CB0-1C26ECF8F74A}"/>
              </a:ext>
            </a:extLst>
          </p:cNvPr>
          <p:cNvCxnSpPr>
            <a:stCxn id="14" idx="3"/>
            <a:endCxn id="22" idx="1"/>
          </p:cNvCxnSpPr>
          <p:nvPr/>
        </p:nvCxnSpPr>
        <p:spPr>
          <a:xfrm flipV="1">
            <a:off x="3437383" y="2835458"/>
            <a:ext cx="1105558" cy="11144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F02E9BC-0AC9-4901-B5FB-7C5616CA4759}"/>
              </a:ext>
            </a:extLst>
          </p:cNvPr>
          <p:cNvCxnSpPr>
            <a:stCxn id="22" idx="3"/>
            <a:endCxn id="16" idx="3"/>
          </p:cNvCxnSpPr>
          <p:nvPr/>
        </p:nvCxnSpPr>
        <p:spPr>
          <a:xfrm>
            <a:off x="8448736" y="2835458"/>
            <a:ext cx="1832765" cy="1824377"/>
          </a:xfrm>
          <a:prstGeom prst="bentConnector3">
            <a:avLst>
              <a:gd name="adj1" fmla="val 11247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DFD3006B-0026-4347-8FFB-A90F8A441BEC}"/>
              </a:ext>
            </a:extLst>
          </p:cNvPr>
          <p:cNvCxnSpPr>
            <a:stCxn id="16" idx="1"/>
            <a:endCxn id="18" idx="1"/>
          </p:cNvCxnSpPr>
          <p:nvPr/>
        </p:nvCxnSpPr>
        <p:spPr>
          <a:xfrm rot="10800000" flipH="1" flipV="1">
            <a:off x="4556176" y="4659835"/>
            <a:ext cx="622921" cy="776480"/>
          </a:xfrm>
          <a:prstGeom prst="bentConnector3">
            <a:avLst>
              <a:gd name="adj1" fmla="val -3669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615590D-E601-41F6-89DB-1AAB64063360}"/>
              </a:ext>
            </a:extLst>
          </p:cNvPr>
          <p:cNvSpPr txBox="1"/>
          <p:nvPr/>
        </p:nvSpPr>
        <p:spPr>
          <a:xfrm>
            <a:off x="5743670" y="5627855"/>
            <a:ext cx="1826590" cy="369332"/>
          </a:xfrm>
          <a:prstGeom prst="rect">
            <a:avLst/>
          </a:prstGeom>
          <a:noFill/>
        </p:spPr>
        <p:txBody>
          <a:bodyPr wrap="none" rtlCol="0">
            <a:spAutoFit/>
          </a:bodyPr>
          <a:lstStyle/>
          <a:p>
            <a:r>
              <a:rPr lang="en-US" b="1" dirty="0"/>
              <a:t>8. Convert to .csv</a:t>
            </a:r>
          </a:p>
        </p:txBody>
      </p:sp>
      <p:cxnSp>
        <p:nvCxnSpPr>
          <p:cNvPr id="46" name="Connector: Elbow 45">
            <a:extLst>
              <a:ext uri="{FF2B5EF4-FFF2-40B4-BE49-F238E27FC236}">
                <a16:creationId xmlns:a16="http://schemas.microsoft.com/office/drawing/2014/main" id="{776CC9A2-11ED-45ED-B2E7-2AAA616F738A}"/>
              </a:ext>
            </a:extLst>
          </p:cNvPr>
          <p:cNvCxnSpPr>
            <a:stCxn id="18" idx="3"/>
            <a:endCxn id="20" idx="3"/>
          </p:cNvCxnSpPr>
          <p:nvPr/>
        </p:nvCxnSpPr>
        <p:spPr>
          <a:xfrm>
            <a:off x="6912890" y="5436315"/>
            <a:ext cx="1664683" cy="589258"/>
          </a:xfrm>
          <a:prstGeom prst="bentConnector3">
            <a:avLst>
              <a:gd name="adj1" fmla="val 11373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075B332-0737-4EEC-8E89-51FC96B8D73A}"/>
              </a:ext>
            </a:extLst>
          </p:cNvPr>
          <p:cNvSpPr txBox="1"/>
          <p:nvPr/>
        </p:nvSpPr>
        <p:spPr>
          <a:xfrm>
            <a:off x="509047" y="6226392"/>
            <a:ext cx="2587631" cy="369332"/>
          </a:xfrm>
          <a:prstGeom prst="rect">
            <a:avLst/>
          </a:prstGeom>
          <a:noFill/>
        </p:spPr>
        <p:txBody>
          <a:bodyPr wrap="none" rtlCol="0">
            <a:spAutoFit/>
          </a:bodyPr>
          <a:lstStyle/>
          <a:p>
            <a:r>
              <a:rPr lang="en-US" dirty="0" err="1">
                <a:hlinkClick r:id="rId11"/>
              </a:rPr>
              <a:t>Github</a:t>
            </a:r>
            <a:r>
              <a:rPr lang="en-US" dirty="0">
                <a:hlinkClick r:id="rId11"/>
              </a:rPr>
              <a:t> URL to Notebook  </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782</TotalTime>
  <Words>2220</Words>
  <Application>Microsoft Office PowerPoint</Application>
  <PresentationFormat>Widescreen</PresentationFormat>
  <Paragraphs>326</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Daniel Gomez</cp:lastModifiedBy>
  <cp:revision>196</cp:revision>
  <dcterms:created xsi:type="dcterms:W3CDTF">2021-04-29T18:58:34Z</dcterms:created>
  <dcterms:modified xsi:type="dcterms:W3CDTF">2021-10-26T03:45:51Z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